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98" r:id="rId3"/>
    <p:sldId id="299" r:id="rId4"/>
    <p:sldId id="300" r:id="rId5"/>
    <p:sldId id="297" r:id="rId6"/>
    <p:sldId id="262" r:id="rId7"/>
    <p:sldId id="302" r:id="rId8"/>
    <p:sldId id="269" r:id="rId9"/>
    <p:sldId id="290" r:id="rId10"/>
    <p:sldId id="304" r:id="rId11"/>
    <p:sldId id="270" r:id="rId12"/>
    <p:sldId id="301" r:id="rId13"/>
    <p:sldId id="277" r:id="rId14"/>
    <p:sldId id="278" r:id="rId15"/>
    <p:sldId id="305" r:id="rId16"/>
    <p:sldId id="280" r:id="rId17"/>
    <p:sldId id="259" r:id="rId18"/>
    <p:sldId id="286" r:id="rId19"/>
  </p:sldIdLst>
  <p:sldSz cx="9144000" cy="5143500" type="screen16x9"/>
  <p:notesSz cx="6796088" cy="9928225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gency FB" pitchFamily="34" charset="0"/>
      <p:regular r:id="rId25"/>
      <p:bold r:id="rId26"/>
    </p:embeddedFont>
    <p:embeddedFont>
      <p:font typeface="微软雅黑" pitchFamily="34" charset="-122"/>
      <p:regular r:id="rId27"/>
      <p:bold r:id="rId28"/>
    </p:embeddedFont>
    <p:embeddedFont>
      <p:font typeface="汉仪菱心体简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79221" autoAdjust="0"/>
  </p:normalViewPr>
  <p:slideViewPr>
    <p:cSldViewPr>
      <p:cViewPr varScale="1">
        <p:scale>
          <a:sx n="57" d="100"/>
          <a:sy n="57" d="100"/>
        </p:scale>
        <p:origin x="-244" y="-60"/>
      </p:cViewPr>
      <p:guideLst>
        <p:guide orient="horz" pos="159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D15E1-3E6F-43B3-9087-2790D2C12F2E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609" y="4715907"/>
            <a:ext cx="54368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544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4226-0DDF-4746-8BDF-D50ED209C1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、在今天这样一个创业的时代，如果一个企业是由一个人单打独斗的话，并且创始人和下面的兵差距很大，这种企业是非常危险的。至少从我个人看了，非常不赞同这样的企业：上面一个创始人，下面的人和他差距很大。至少在一个团队里一定要有一个带头大哥，然后大哥身边有几个和他差不多的创始人，有负责技术的，有负责运营的，有负责推广的，大家能够协同起来最好。同样一个项目阶段，一个人的团队和三五个人合伙的团队估值一定是不一样的。我相信我身边的投资人朋友一定很有同感。（介绍分公，突出每一个人的能力）。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、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财务数据：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4226-0DDF-4746-8BDF-D50ED209C1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 rot="19239354">
            <a:off x="-5138881" y="1659451"/>
            <a:ext cx="828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 rot="19260000">
            <a:off x="140389" y="59078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8min</a:t>
            </a:r>
            <a:endParaRPr lang="zh-CN" altLang="en-US" sz="7200" b="1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00392" y="3003798"/>
            <a:ext cx="936104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5020022"/>
            <a:ext cx="9144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300379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展示你的商业计划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6472" y="37238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一融网 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| 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上海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 descr="C:\Users\len\Desktop\4180723.jpg"/>
          <p:cNvPicPr preferRelativeResize="0">
            <a:picLocks noChangeArrowheads="1"/>
          </p:cNvPicPr>
          <p:nvPr/>
        </p:nvPicPr>
        <p:blipFill>
          <a:blip r:embed="rId4" cstate="print"/>
          <a:srcRect l="4819" t="5422" r="69880" b="60241"/>
          <a:stretch>
            <a:fillRect/>
          </a:stretch>
        </p:blipFill>
        <p:spPr bwMode="auto">
          <a:xfrm rot="2700000">
            <a:off x="4171484" y="555646"/>
            <a:ext cx="1080000" cy="1080000"/>
          </a:xfrm>
          <a:prstGeom prst="rect">
            <a:avLst/>
          </a:prstGeom>
          <a:noFill/>
        </p:spPr>
      </p:pic>
      <p:pic>
        <p:nvPicPr>
          <p:cNvPr id="19" name="Picture 3" descr="C:\Users\len\Desktop\4180723.jpg"/>
          <p:cNvPicPr preferRelativeResize="0">
            <a:picLocks noChangeArrowheads="1"/>
          </p:cNvPicPr>
          <p:nvPr/>
        </p:nvPicPr>
        <p:blipFill>
          <a:blip r:embed="rId4" cstate="print"/>
          <a:srcRect l="31325" t="10843" r="34940" b="47591"/>
          <a:stretch>
            <a:fillRect/>
          </a:stretch>
        </p:blipFill>
        <p:spPr bwMode="auto">
          <a:xfrm rot="2700000">
            <a:off x="5899676" y="555646"/>
            <a:ext cx="1080000" cy="1080000"/>
          </a:xfrm>
          <a:prstGeom prst="rect">
            <a:avLst/>
          </a:prstGeom>
          <a:noFill/>
        </p:spPr>
      </p:pic>
      <p:pic>
        <p:nvPicPr>
          <p:cNvPr id="20" name="Picture 3" descr="C:\Users\len\Desktop\4180723.jpg"/>
          <p:cNvPicPr preferRelativeResize="0">
            <a:picLocks noChangeArrowheads="1"/>
          </p:cNvPicPr>
          <p:nvPr/>
        </p:nvPicPr>
        <p:blipFill>
          <a:blip r:embed="rId4" cstate="print"/>
          <a:srcRect l="68675" t="5422" r="3614" b="53012"/>
          <a:stretch>
            <a:fillRect/>
          </a:stretch>
        </p:blipFill>
        <p:spPr bwMode="auto">
          <a:xfrm rot="2700000">
            <a:off x="7627868" y="555646"/>
            <a:ext cx="1080000" cy="1080000"/>
          </a:xfrm>
          <a:prstGeom prst="rect">
            <a:avLst/>
          </a:prstGeom>
          <a:noFill/>
        </p:spPr>
      </p:pic>
      <p:pic>
        <p:nvPicPr>
          <p:cNvPr id="21" name="Picture 3" descr="C:\Users\len\Desktop\4180723.jpg"/>
          <p:cNvPicPr preferRelativeResize="0">
            <a:picLocks noChangeArrowheads="1"/>
          </p:cNvPicPr>
          <p:nvPr/>
        </p:nvPicPr>
        <p:blipFill>
          <a:blip r:embed="rId4" cstate="print"/>
          <a:srcRect l="7229" t="57831" r="62651" b="9639"/>
          <a:stretch>
            <a:fillRect/>
          </a:stretch>
        </p:blipFill>
        <p:spPr bwMode="auto">
          <a:xfrm rot="2700000">
            <a:off x="3356098" y="1427274"/>
            <a:ext cx="1080000" cy="1080000"/>
          </a:xfrm>
          <a:prstGeom prst="rect">
            <a:avLst/>
          </a:prstGeom>
          <a:noFill/>
        </p:spPr>
      </p:pic>
      <p:pic>
        <p:nvPicPr>
          <p:cNvPr id="22" name="Picture 3" descr="C:\Users\len\Desktop\4180723.jpg"/>
          <p:cNvPicPr preferRelativeResize="0">
            <a:picLocks noChangeArrowheads="1"/>
          </p:cNvPicPr>
          <p:nvPr/>
        </p:nvPicPr>
        <p:blipFill>
          <a:blip r:embed="rId4" cstate="print"/>
          <a:srcRect l="34940" t="52410" r="36144" b="9638"/>
          <a:stretch>
            <a:fillRect/>
          </a:stretch>
        </p:blipFill>
        <p:spPr bwMode="auto">
          <a:xfrm rot="2700000">
            <a:off x="5028048" y="1427274"/>
            <a:ext cx="1080000" cy="1080000"/>
          </a:xfrm>
          <a:prstGeom prst="rect">
            <a:avLst/>
          </a:prstGeom>
          <a:noFill/>
        </p:spPr>
      </p:pic>
      <p:pic>
        <p:nvPicPr>
          <p:cNvPr id="23" name="Picture 3" descr="C:\Users\len\Desktop\4180723.jpg"/>
          <p:cNvPicPr preferRelativeResize="0">
            <a:picLocks noChangeArrowheads="1"/>
          </p:cNvPicPr>
          <p:nvPr/>
        </p:nvPicPr>
        <p:blipFill>
          <a:blip r:embed="rId5" cstate="print"/>
          <a:srcRect l="57831" t="34337" r="8434" b="9639"/>
          <a:stretch>
            <a:fillRect/>
          </a:stretch>
        </p:blipFill>
        <p:spPr bwMode="auto">
          <a:xfrm rot="2700000">
            <a:off x="6742596" y="1427274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780" y="5147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056" y="44304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92265" y="1203598"/>
            <a:ext cx="212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行业与市场分析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1575832"/>
            <a:ext cx="624644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我的目标行业市场容量有多大？增长率？天花板？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78109" y="2055885"/>
            <a:ext cx="4153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现在和未来的行业竞争格局？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78109" y="2535938"/>
            <a:ext cx="4153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行业内类似的竞争对手分析？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4120" y="3003550"/>
            <a:ext cx="397129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我所在在行业里的地位如何？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1640" y="393990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针对你公司提供的产品</a:t>
            </a:r>
            <a:r>
              <a:rPr lang="en-US" altLang="zh-CN" dirty="0" smtClean="0"/>
              <a:t>/</a:t>
            </a:r>
            <a:r>
              <a:rPr lang="zh-CN" altLang="en-US" dirty="0" smtClean="0"/>
              <a:t>服务，只有你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摸得着</a:t>
            </a:r>
            <a:r>
              <a:rPr lang="zh-CN" altLang="en-US" dirty="0" smtClean="0"/>
              <a:t>的才叫市场容量</a:t>
            </a:r>
          </a:p>
        </p:txBody>
      </p:sp>
      <p:sp>
        <p:nvSpPr>
          <p:cNvPr id="16" name="矩形 15"/>
          <p:cNvSpPr/>
          <p:nvPr/>
        </p:nvSpPr>
        <p:spPr>
          <a:xfrm>
            <a:off x="971600" y="1563638"/>
            <a:ext cx="7344816" cy="28803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056" y="44304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92212" y="1075864"/>
            <a:ext cx="177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产品或者服务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1550" y="1487805"/>
            <a:ext cx="7218680" cy="2286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我的产品或者服务是什么？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产品或者服务的目标客户群体？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我的产品或者服务和已有的有什么显著差异？</a:t>
            </a:r>
          </a:p>
          <a:p>
            <a:pPr algn="ctr">
              <a:lnSpc>
                <a:spcPct val="20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差异带来的竞争优势基于什么样的技术、资源、模式或者其它因素？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538" y="4064754"/>
            <a:ext cx="8316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以图片、图表等形式给投资人直观清晰的印象！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0" y="0"/>
            <a:ext cx="9144001" cy="5143500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9"/>
          <p:cNvSpPr txBox="1"/>
          <p:nvPr/>
        </p:nvSpPr>
        <p:spPr>
          <a:xfrm>
            <a:off x="504056" y="44304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07904" y="1338322"/>
            <a:ext cx="177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07704" y="1775594"/>
            <a:ext cx="5328592" cy="23083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如何一句话简洁而准确的概括产品或服务？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产品或服务解决用户什么样的痛点？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产品或服务解决的是真需求还是伪需求？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技术或服务的差异化是否带来了数倍的竞争优势？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36615" y="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056" y="443042"/>
            <a:ext cx="23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39652" y="1379552"/>
            <a:ext cx="6083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商业模式：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我通过什么途径或者方式持续获得收入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  <p:sp>
        <p:nvSpPr>
          <p:cNvPr id="12" name="矩形 11"/>
          <p:cNvSpPr/>
          <p:nvPr/>
        </p:nvSpPr>
        <p:spPr>
          <a:xfrm>
            <a:off x="1547664" y="2139702"/>
            <a:ext cx="6264696" cy="2286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随着业务的发展，近期和未来的盈利模式如何考虑的？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多样化收入来源下，目前各个来源的规模和增长率？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区域市场里的成功是否可以快速复制？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36512" y="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056" y="44304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18004" y="1203598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财务数据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5632" y="1699858"/>
            <a:ext cx="4298417" cy="13388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如果我是一家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成熟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的公司：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最近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年的销售收入、毛利率、净利率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融资到位后预计未来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年的相关财务数据？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08520" y="3781404"/>
            <a:ext cx="936104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呈现出每一项产品或服务所带来的财务回报更有说服力！</a:t>
            </a:r>
            <a:endParaRPr lang="en-US" altLang="zh-CN" sz="28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69705" y="1683774"/>
            <a:ext cx="4298895" cy="1754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如果我是一家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初创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公司：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公司创立或项目启动以来的投入分析？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最近一年或者半年的资金流水？预计融资到位后未来一段时间的财务数据？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36615" y="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056" y="443042"/>
            <a:ext cx="23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3888" y="13476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endParaRPr lang="zh-CN" altLang="en-US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1995686"/>
            <a:ext cx="6768752" cy="1200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年目标： 业务目标、财务目标、</a:t>
            </a:r>
            <a:r>
              <a:rPr lang="zh-CN" altLang="en-US" b="1" dirty="0" smtClean="0"/>
              <a:t>中间指标目标等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未来三年战略规划：产品线、市场拓展、有效竞争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056" y="443042"/>
            <a:ext cx="22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74828" y="1419622"/>
            <a:ext cx="1792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融资方案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90242" y="1808680"/>
            <a:ext cx="550683" cy="193899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3.</a:t>
            </a:r>
          </a:p>
        </p:txBody>
      </p:sp>
      <p:sp>
        <p:nvSpPr>
          <p:cNvPr id="9" name="矩形 8"/>
          <p:cNvSpPr/>
          <p:nvPr/>
        </p:nvSpPr>
        <p:spPr>
          <a:xfrm>
            <a:off x="4543201" y="1808680"/>
            <a:ext cx="4194559" cy="193899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4.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5.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6.</a:t>
            </a:r>
          </a:p>
        </p:txBody>
      </p:sp>
      <p:sp>
        <p:nvSpPr>
          <p:cNvPr id="11" name="矩形 10"/>
          <p:cNvSpPr/>
          <p:nvPr/>
        </p:nvSpPr>
        <p:spPr>
          <a:xfrm>
            <a:off x="1978274" y="2027624"/>
            <a:ext cx="403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计划融资金额及期限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1978274" y="2607973"/>
            <a:ext cx="403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资金使用用途有哪些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1978274" y="3219822"/>
            <a:ext cx="403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在融资前企业的估值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4786586" y="2027624"/>
            <a:ext cx="403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计划出让的股权比例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4786586" y="2631910"/>
            <a:ext cx="403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愿意接受的投资方式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4426546" y="3251760"/>
            <a:ext cx="3286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给投资者的退出渠道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8064000" y="5143500"/>
            <a:ext cx="1080000" cy="0"/>
          </a:xfrm>
          <a:prstGeom prst="line">
            <a:avLst/>
          </a:prstGeom>
          <a:ln w="1174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44000" y="5143500"/>
            <a:ext cx="7920000" cy="0"/>
          </a:xfrm>
          <a:prstGeom prst="line">
            <a:avLst/>
          </a:prstGeom>
          <a:ln w="1174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143500"/>
            <a:ext cx="144000" cy="0"/>
          </a:xfrm>
          <a:prstGeom prst="line">
            <a:avLst/>
          </a:prstGeom>
          <a:ln w="1174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15766"/>
            <a:ext cx="504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3786" y="15766"/>
            <a:ext cx="2520000" cy="50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16074" y="15766"/>
            <a:ext cx="144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C:\Users\len\Desktop\20150410111912436_easyicon_net_98.7642752562.png"/>
          <p:cNvPicPr>
            <a:picLocks noChangeAspect="1" noChangeArrowheads="1"/>
          </p:cNvPicPr>
          <p:nvPr/>
        </p:nvPicPr>
        <p:blipFill>
          <a:blip r:embed="rId3" cstate="print">
            <a:lum bright="100000" contrast="-17000"/>
          </a:blip>
          <a:srcRect/>
          <a:stretch>
            <a:fillRect/>
          </a:stretch>
        </p:blipFill>
        <p:spPr bwMode="auto">
          <a:xfrm>
            <a:off x="90236" y="58133"/>
            <a:ext cx="323528" cy="41926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7926" y="8310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如何出彩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9304" y="17996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简洁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1143" y="17996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逻辑清晰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13720" y="17996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重点突出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8072" y="275902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有说服力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18312" y="275902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适度的包装和创新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02925" y="1907835"/>
            <a:ext cx="0" cy="360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285502" y="1907835"/>
            <a:ext cx="0" cy="360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751263" y="2902230"/>
            <a:ext cx="0" cy="360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 rot="19239354">
            <a:off x="-1826721" y="1880431"/>
            <a:ext cx="8280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 rot="19260000">
            <a:off x="140389" y="59078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latin typeface="Agency FB" pitchFamily="34" charset="0"/>
              </a:rPr>
              <a:t>8min</a:t>
            </a:r>
            <a:endParaRPr lang="zh-CN" altLang="en-US" sz="7200" b="1" dirty="0">
              <a:latin typeface="Agency FB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00392" y="3003798"/>
            <a:ext cx="936104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502002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96452" y="300379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MANY   THANKS</a:t>
            </a:r>
          </a:p>
        </p:txBody>
      </p:sp>
      <p:pic>
        <p:nvPicPr>
          <p:cNvPr id="2051" name="Picture 3" descr="C:\Users\len\Desktop\4180723.jpg"/>
          <p:cNvPicPr preferRelativeResize="0">
            <a:picLocks noChangeArrowheads="1"/>
          </p:cNvPicPr>
          <p:nvPr/>
        </p:nvPicPr>
        <p:blipFill>
          <a:blip r:embed="rId3" cstate="print"/>
          <a:srcRect l="4819" t="5422" r="69880" b="60241"/>
          <a:stretch>
            <a:fillRect/>
          </a:stretch>
        </p:blipFill>
        <p:spPr bwMode="auto">
          <a:xfrm rot="2700000">
            <a:off x="4171484" y="555646"/>
            <a:ext cx="1080000" cy="1080000"/>
          </a:xfrm>
          <a:prstGeom prst="rect">
            <a:avLst/>
          </a:prstGeom>
          <a:noFill/>
        </p:spPr>
      </p:pic>
      <p:pic>
        <p:nvPicPr>
          <p:cNvPr id="19" name="Picture 3" descr="C:\Users\len\Desktop\4180723.jpg"/>
          <p:cNvPicPr preferRelativeResize="0">
            <a:picLocks noChangeArrowheads="1"/>
          </p:cNvPicPr>
          <p:nvPr/>
        </p:nvPicPr>
        <p:blipFill>
          <a:blip r:embed="rId3" cstate="print"/>
          <a:srcRect l="31325" t="10843" r="34940" b="47591"/>
          <a:stretch>
            <a:fillRect/>
          </a:stretch>
        </p:blipFill>
        <p:spPr bwMode="auto">
          <a:xfrm rot="2700000">
            <a:off x="5899676" y="555646"/>
            <a:ext cx="1080000" cy="1080000"/>
          </a:xfrm>
          <a:prstGeom prst="rect">
            <a:avLst/>
          </a:prstGeom>
          <a:noFill/>
        </p:spPr>
      </p:pic>
      <p:pic>
        <p:nvPicPr>
          <p:cNvPr id="20" name="Picture 3" descr="C:\Users\len\Desktop\4180723.jpg"/>
          <p:cNvPicPr preferRelativeResize="0">
            <a:picLocks noChangeArrowheads="1"/>
          </p:cNvPicPr>
          <p:nvPr/>
        </p:nvPicPr>
        <p:blipFill>
          <a:blip r:embed="rId3" cstate="print"/>
          <a:srcRect l="68675" t="5422" r="3614" b="53012"/>
          <a:stretch>
            <a:fillRect/>
          </a:stretch>
        </p:blipFill>
        <p:spPr bwMode="auto">
          <a:xfrm rot="2700000">
            <a:off x="7627868" y="555646"/>
            <a:ext cx="1080000" cy="1080000"/>
          </a:xfrm>
          <a:prstGeom prst="rect">
            <a:avLst/>
          </a:prstGeom>
          <a:noFill/>
        </p:spPr>
      </p:pic>
      <p:pic>
        <p:nvPicPr>
          <p:cNvPr id="21" name="Picture 3" descr="C:\Users\len\Desktop\4180723.jpg"/>
          <p:cNvPicPr preferRelativeResize="0">
            <a:picLocks noChangeArrowheads="1"/>
          </p:cNvPicPr>
          <p:nvPr/>
        </p:nvPicPr>
        <p:blipFill>
          <a:blip r:embed="rId3" cstate="print"/>
          <a:srcRect l="7229" t="57831" r="62651" b="9639"/>
          <a:stretch>
            <a:fillRect/>
          </a:stretch>
        </p:blipFill>
        <p:spPr bwMode="auto">
          <a:xfrm rot="2700000">
            <a:off x="3356098" y="1427274"/>
            <a:ext cx="1080000" cy="1080000"/>
          </a:xfrm>
          <a:prstGeom prst="rect">
            <a:avLst/>
          </a:prstGeom>
          <a:noFill/>
        </p:spPr>
      </p:pic>
      <p:pic>
        <p:nvPicPr>
          <p:cNvPr id="22" name="Picture 3" descr="C:\Users\len\Desktop\4180723.jpg"/>
          <p:cNvPicPr preferRelativeResize="0">
            <a:picLocks noChangeArrowheads="1"/>
          </p:cNvPicPr>
          <p:nvPr/>
        </p:nvPicPr>
        <p:blipFill>
          <a:blip r:embed="rId3" cstate="print"/>
          <a:srcRect l="34940" t="52410" r="36144" b="9638"/>
          <a:stretch>
            <a:fillRect/>
          </a:stretch>
        </p:blipFill>
        <p:spPr bwMode="auto">
          <a:xfrm rot="2700000">
            <a:off x="5028048" y="1427274"/>
            <a:ext cx="1080000" cy="1080000"/>
          </a:xfrm>
          <a:prstGeom prst="rect">
            <a:avLst/>
          </a:prstGeom>
          <a:noFill/>
        </p:spPr>
      </p:pic>
      <p:pic>
        <p:nvPicPr>
          <p:cNvPr id="23" name="Picture 3" descr="C:\Users\len\Desktop\4180723.jpg"/>
          <p:cNvPicPr preferRelativeResize="0">
            <a:picLocks noChangeArrowheads="1"/>
          </p:cNvPicPr>
          <p:nvPr/>
        </p:nvPicPr>
        <p:blipFill>
          <a:blip r:embed="rId4" cstate="print"/>
          <a:srcRect l="57831" t="34337" r="8434" b="9639"/>
          <a:stretch>
            <a:fillRect/>
          </a:stretch>
        </p:blipFill>
        <p:spPr bwMode="auto">
          <a:xfrm rot="2700000">
            <a:off x="6742596" y="1427274"/>
            <a:ext cx="1080000" cy="108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32040" y="39399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黄品權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15900675550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075806"/>
            <a:ext cx="1665139" cy="1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n\Desktop\1407051064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0" y="0"/>
            <a:ext cx="9144001" cy="5143500"/>
          </a:xfrm>
          <a:prstGeom prst="rect">
            <a:avLst/>
          </a:prstGeom>
          <a:noFill/>
        </p:spPr>
      </p:pic>
      <p:sp>
        <p:nvSpPr>
          <p:cNvPr id="7" name="椭圆 6"/>
          <p:cNvSpPr/>
          <p:nvPr/>
        </p:nvSpPr>
        <p:spPr>
          <a:xfrm>
            <a:off x="82651" y="965272"/>
            <a:ext cx="2952328" cy="2952328"/>
          </a:xfrm>
          <a:prstGeom prst="ellipse">
            <a:avLst/>
          </a:prstGeom>
          <a:solidFill>
            <a:srgbClr val="9537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814883" y="2257344"/>
            <a:ext cx="368184" cy="368184"/>
            <a:chOff x="4735132" y="4009033"/>
            <a:chExt cx="586177" cy="586177"/>
          </a:xfrm>
        </p:grpSpPr>
        <p:sp>
          <p:nvSpPr>
            <p:cNvPr id="9" name="椭圆 8"/>
            <p:cNvSpPr/>
            <p:nvPr/>
          </p:nvSpPr>
          <p:spPr>
            <a:xfrm>
              <a:off x="4735132" y="4009033"/>
              <a:ext cx="586177" cy="586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956695" y="4109107"/>
              <a:ext cx="207218" cy="386029"/>
              <a:chOff x="4944646" y="4141755"/>
              <a:chExt cx="207218" cy="386029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951392" y="4141755"/>
                <a:ext cx="200472" cy="200472"/>
              </a:xfrm>
              <a:prstGeom prst="line">
                <a:avLst/>
              </a:prstGeom>
              <a:ln w="38100"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4944646" y="4326184"/>
                <a:ext cx="201600" cy="201600"/>
              </a:xfrm>
              <a:prstGeom prst="line">
                <a:avLst/>
              </a:prstGeom>
              <a:ln w="38100"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文本框 4"/>
          <p:cNvSpPr txBox="1"/>
          <p:nvPr/>
        </p:nvSpPr>
        <p:spPr>
          <a:xfrm>
            <a:off x="3142991" y="2118271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需要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一份优秀的商业计划书？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-169377" y="188743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trike="sngStrike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WHY</a:t>
            </a:r>
            <a:endParaRPr lang="zh-CN" altLang="en-US" sz="7200" b="1" strike="sngStrike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5" name="任意多边形 4"/>
          <p:cNvSpPr/>
          <p:nvPr/>
        </p:nvSpPr>
        <p:spPr>
          <a:xfrm>
            <a:off x="1" y="72815"/>
            <a:ext cx="4211959" cy="469440"/>
          </a:xfrm>
          <a:custGeom>
            <a:avLst/>
            <a:gdLst>
              <a:gd name="connsiteX0" fmla="*/ 0 w 3121925"/>
              <a:gd name="connsiteY0" fmla="*/ 0 h 459501"/>
              <a:gd name="connsiteX1" fmla="*/ 2920621 w 3121925"/>
              <a:gd name="connsiteY1" fmla="*/ 0 h 459501"/>
              <a:gd name="connsiteX2" fmla="*/ 2920621 w 3121925"/>
              <a:gd name="connsiteY2" fmla="*/ 21091 h 459501"/>
              <a:gd name="connsiteX3" fmla="*/ 2929152 w 3121925"/>
              <a:gd name="connsiteY3" fmla="*/ 2623 h 459501"/>
              <a:gd name="connsiteX4" fmla="*/ 3121925 w 3121925"/>
              <a:gd name="connsiteY4" fmla="*/ 2623 h 459501"/>
              <a:gd name="connsiteX5" fmla="*/ 2920621 w 3121925"/>
              <a:gd name="connsiteY5" fmla="*/ 438408 h 459501"/>
              <a:gd name="connsiteX6" fmla="*/ 2920621 w 3121925"/>
              <a:gd name="connsiteY6" fmla="*/ 459501 h 459501"/>
              <a:gd name="connsiteX7" fmla="*/ 0 w 3121925"/>
              <a:gd name="connsiteY7" fmla="*/ 459501 h 45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925" h="459501">
                <a:moveTo>
                  <a:pt x="0" y="0"/>
                </a:moveTo>
                <a:lnTo>
                  <a:pt x="2920621" y="0"/>
                </a:lnTo>
                <a:lnTo>
                  <a:pt x="2920621" y="21091"/>
                </a:lnTo>
                <a:lnTo>
                  <a:pt x="2929152" y="2623"/>
                </a:lnTo>
                <a:lnTo>
                  <a:pt x="3121925" y="2623"/>
                </a:lnTo>
                <a:lnTo>
                  <a:pt x="2920621" y="438408"/>
                </a:lnTo>
                <a:lnTo>
                  <a:pt x="2920621" y="459501"/>
                </a:lnTo>
                <a:lnTo>
                  <a:pt x="0" y="459501"/>
                </a:lnTo>
                <a:close/>
              </a:path>
            </a:pathLst>
          </a:cu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639" y="72815"/>
            <a:ext cx="329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你可能知道的一些理由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635896" y="0"/>
            <a:ext cx="284724" cy="5422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 flipH="1" flipV="1">
            <a:off x="6119664" y="4927474"/>
            <a:ext cx="3024336" cy="216026"/>
          </a:xfrm>
          <a:custGeom>
            <a:avLst/>
            <a:gdLst>
              <a:gd name="connsiteX0" fmla="*/ 0 w 3121925"/>
              <a:gd name="connsiteY0" fmla="*/ 0 h 459501"/>
              <a:gd name="connsiteX1" fmla="*/ 2920621 w 3121925"/>
              <a:gd name="connsiteY1" fmla="*/ 0 h 459501"/>
              <a:gd name="connsiteX2" fmla="*/ 2920621 w 3121925"/>
              <a:gd name="connsiteY2" fmla="*/ 21091 h 459501"/>
              <a:gd name="connsiteX3" fmla="*/ 2929152 w 3121925"/>
              <a:gd name="connsiteY3" fmla="*/ 2623 h 459501"/>
              <a:gd name="connsiteX4" fmla="*/ 3121925 w 3121925"/>
              <a:gd name="connsiteY4" fmla="*/ 2623 h 459501"/>
              <a:gd name="connsiteX5" fmla="*/ 2920621 w 3121925"/>
              <a:gd name="connsiteY5" fmla="*/ 438408 h 459501"/>
              <a:gd name="connsiteX6" fmla="*/ 2920621 w 3121925"/>
              <a:gd name="connsiteY6" fmla="*/ 459501 h 459501"/>
              <a:gd name="connsiteX7" fmla="*/ 0 w 3121925"/>
              <a:gd name="connsiteY7" fmla="*/ 459501 h 45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925" h="459501">
                <a:moveTo>
                  <a:pt x="0" y="0"/>
                </a:moveTo>
                <a:lnTo>
                  <a:pt x="2920621" y="0"/>
                </a:lnTo>
                <a:lnTo>
                  <a:pt x="2920621" y="21091"/>
                </a:lnTo>
                <a:lnTo>
                  <a:pt x="2929152" y="2623"/>
                </a:lnTo>
                <a:lnTo>
                  <a:pt x="3121925" y="2623"/>
                </a:lnTo>
                <a:lnTo>
                  <a:pt x="2920621" y="438408"/>
                </a:lnTo>
                <a:lnTo>
                  <a:pt x="2920621" y="459501"/>
                </a:lnTo>
                <a:lnTo>
                  <a:pt x="0" y="459501"/>
                </a:lnTo>
                <a:close/>
              </a:path>
            </a:pathLst>
          </a:cu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77146" y="1052031"/>
            <a:ext cx="3994854" cy="1015663"/>
            <a:chOff x="217106" y="1052031"/>
            <a:chExt cx="3994854" cy="1015663"/>
          </a:xfrm>
        </p:grpSpPr>
        <p:sp>
          <p:nvSpPr>
            <p:cNvPr id="11" name="文本框 10"/>
            <p:cNvSpPr txBox="1"/>
            <p:nvPr/>
          </p:nvSpPr>
          <p:spPr>
            <a:xfrm>
              <a:off x="899592" y="141962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帮助提炼梳理创业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思路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1178" y="1829368"/>
              <a:ext cx="33587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17106" y="1052031"/>
              <a:ext cx="8406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汉仪菱心体简" pitchFamily="49" charset="-122"/>
                  <a:ea typeface="汉仪菱心体简" pitchFamily="49" charset="-122"/>
                </a:rPr>
                <a:t>0</a:t>
              </a:r>
              <a:r>
                <a:rPr lang="en-US" altLang="zh-CN" sz="6000" dirty="0" smtClean="0">
                  <a:solidFill>
                    <a:srgbClr val="953735"/>
                  </a:solidFill>
                  <a:latin typeface="汉仪菱心体简" pitchFamily="49" charset="-122"/>
                  <a:ea typeface="汉仪菱心体简" pitchFamily="49" charset="-122"/>
                </a:rPr>
                <a:t>1</a:t>
              </a:r>
              <a:endParaRPr lang="zh-CN" altLang="en-US" sz="6000" dirty="0">
                <a:solidFill>
                  <a:srgbClr val="953735"/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7146" y="2132151"/>
            <a:ext cx="4066862" cy="1015663"/>
            <a:chOff x="217106" y="1052031"/>
            <a:chExt cx="4066862" cy="1015663"/>
          </a:xfrm>
        </p:grpSpPr>
        <p:sp>
          <p:nvSpPr>
            <p:cNvPr id="23" name="文本框 22"/>
            <p:cNvSpPr txBox="1"/>
            <p:nvPr/>
          </p:nvSpPr>
          <p:spPr>
            <a:xfrm>
              <a:off x="971600" y="141962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是寻找机构的敲门砖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81178" y="1829368"/>
              <a:ext cx="33587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217106" y="1052031"/>
              <a:ext cx="1258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汉仪菱心体简" pitchFamily="49" charset="-122"/>
                  <a:ea typeface="汉仪菱心体简" pitchFamily="49" charset="-122"/>
                </a:rPr>
                <a:t>0</a:t>
              </a:r>
              <a:r>
                <a:rPr lang="en-US" altLang="zh-CN" sz="6000" dirty="0" smtClean="0">
                  <a:solidFill>
                    <a:srgbClr val="953735"/>
                  </a:solidFill>
                  <a:latin typeface="汉仪菱心体简" pitchFamily="49" charset="-122"/>
                  <a:ea typeface="汉仪菱心体简" pitchFamily="49" charset="-122"/>
                </a:rPr>
                <a:t>2</a:t>
              </a:r>
              <a:endParaRPr lang="zh-CN" altLang="en-US" sz="6000" dirty="0">
                <a:solidFill>
                  <a:srgbClr val="953735"/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7146" y="3212271"/>
            <a:ext cx="4066862" cy="1015663"/>
            <a:chOff x="217106" y="1052031"/>
            <a:chExt cx="4066862" cy="1015663"/>
          </a:xfrm>
        </p:grpSpPr>
        <p:sp>
          <p:nvSpPr>
            <p:cNvPr id="27" name="文本框 26"/>
            <p:cNvSpPr txBox="1"/>
            <p:nvPr/>
          </p:nvSpPr>
          <p:spPr>
            <a:xfrm>
              <a:off x="971600" y="141962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有利于和投资人交流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81178" y="1829368"/>
              <a:ext cx="33587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217106" y="1052031"/>
              <a:ext cx="1258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汉仪菱心体简" pitchFamily="49" charset="-122"/>
                  <a:ea typeface="汉仪菱心体简" pitchFamily="49" charset="-122"/>
                </a:rPr>
                <a:t>0</a:t>
              </a:r>
              <a:r>
                <a:rPr lang="en-US" altLang="zh-CN" sz="6000" dirty="0" smtClean="0">
                  <a:solidFill>
                    <a:srgbClr val="953735"/>
                  </a:solidFill>
                  <a:latin typeface="汉仪菱心体简" pitchFamily="49" charset="-122"/>
                  <a:ea typeface="汉仪菱心体简" pitchFamily="49" charset="-122"/>
                </a:rPr>
                <a:t>3</a:t>
              </a:r>
              <a:endParaRPr lang="zh-CN" altLang="en-US" sz="6000" dirty="0">
                <a:solidFill>
                  <a:srgbClr val="953735"/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53610" y="1052031"/>
            <a:ext cx="4066862" cy="1015663"/>
            <a:chOff x="217106" y="1052031"/>
            <a:chExt cx="4066862" cy="1015663"/>
          </a:xfrm>
        </p:grpSpPr>
        <p:sp>
          <p:nvSpPr>
            <p:cNvPr id="31" name="文本框 30"/>
            <p:cNvSpPr txBox="1"/>
            <p:nvPr/>
          </p:nvSpPr>
          <p:spPr>
            <a:xfrm>
              <a:off x="971600" y="141962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快速的展示项目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81178" y="1829368"/>
              <a:ext cx="33587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17106" y="1052031"/>
              <a:ext cx="1258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汉仪菱心体简" pitchFamily="49" charset="-122"/>
                  <a:ea typeface="汉仪菱心体简" pitchFamily="49" charset="-122"/>
                </a:rPr>
                <a:t>0</a:t>
              </a:r>
              <a:r>
                <a:rPr lang="en-US" altLang="zh-CN" sz="6000" dirty="0" smtClean="0">
                  <a:solidFill>
                    <a:srgbClr val="953735"/>
                  </a:solidFill>
                  <a:latin typeface="汉仪菱心体简" pitchFamily="49" charset="-122"/>
                  <a:ea typeface="汉仪菱心体简" pitchFamily="49" charset="-122"/>
                </a:rPr>
                <a:t>4</a:t>
              </a:r>
              <a:endParaRPr lang="zh-CN" altLang="en-US" sz="6000" dirty="0">
                <a:solidFill>
                  <a:srgbClr val="953735"/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53610" y="2132151"/>
            <a:ext cx="3922846" cy="1015663"/>
            <a:chOff x="217106" y="1052031"/>
            <a:chExt cx="3922846" cy="1015663"/>
          </a:xfrm>
        </p:grpSpPr>
        <p:sp>
          <p:nvSpPr>
            <p:cNvPr id="35" name="文本框 34"/>
            <p:cNvSpPr txBox="1"/>
            <p:nvPr/>
          </p:nvSpPr>
          <p:spPr>
            <a:xfrm>
              <a:off x="1045368" y="1419622"/>
              <a:ext cx="3014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颜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值的重要性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81178" y="1829368"/>
              <a:ext cx="33587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17106" y="1052031"/>
              <a:ext cx="1258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汉仪菱心体简" pitchFamily="49" charset="-122"/>
                  <a:ea typeface="汉仪菱心体简" pitchFamily="49" charset="-122"/>
                </a:rPr>
                <a:t>0</a:t>
              </a:r>
              <a:r>
                <a:rPr lang="en-US" altLang="zh-CN" sz="6000" dirty="0" smtClean="0">
                  <a:solidFill>
                    <a:srgbClr val="953735"/>
                  </a:solidFill>
                  <a:latin typeface="汉仪菱心体简" pitchFamily="49" charset="-122"/>
                  <a:ea typeface="汉仪菱心体简" pitchFamily="49" charset="-122"/>
                </a:rPr>
                <a:t>5</a:t>
              </a:r>
              <a:endParaRPr lang="zh-CN" altLang="en-US" sz="6000" dirty="0">
                <a:solidFill>
                  <a:srgbClr val="953735"/>
                </a:solidFill>
                <a:latin typeface="汉仪菱心体简" pitchFamily="49" charset="-122"/>
                <a:ea typeface="汉仪菱心体简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5" name="任意多边形 4"/>
          <p:cNvSpPr/>
          <p:nvPr/>
        </p:nvSpPr>
        <p:spPr>
          <a:xfrm flipH="1" flipV="1">
            <a:off x="6119664" y="4927474"/>
            <a:ext cx="3024336" cy="216026"/>
          </a:xfrm>
          <a:custGeom>
            <a:avLst/>
            <a:gdLst>
              <a:gd name="connsiteX0" fmla="*/ 0 w 3121925"/>
              <a:gd name="connsiteY0" fmla="*/ 0 h 459501"/>
              <a:gd name="connsiteX1" fmla="*/ 2920621 w 3121925"/>
              <a:gd name="connsiteY1" fmla="*/ 0 h 459501"/>
              <a:gd name="connsiteX2" fmla="*/ 2920621 w 3121925"/>
              <a:gd name="connsiteY2" fmla="*/ 21091 h 459501"/>
              <a:gd name="connsiteX3" fmla="*/ 2929152 w 3121925"/>
              <a:gd name="connsiteY3" fmla="*/ 2623 h 459501"/>
              <a:gd name="connsiteX4" fmla="*/ 3121925 w 3121925"/>
              <a:gd name="connsiteY4" fmla="*/ 2623 h 459501"/>
              <a:gd name="connsiteX5" fmla="*/ 2920621 w 3121925"/>
              <a:gd name="connsiteY5" fmla="*/ 438408 h 459501"/>
              <a:gd name="connsiteX6" fmla="*/ 2920621 w 3121925"/>
              <a:gd name="connsiteY6" fmla="*/ 459501 h 459501"/>
              <a:gd name="connsiteX7" fmla="*/ 0 w 3121925"/>
              <a:gd name="connsiteY7" fmla="*/ 459501 h 45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925" h="459501">
                <a:moveTo>
                  <a:pt x="0" y="0"/>
                </a:moveTo>
                <a:lnTo>
                  <a:pt x="2920621" y="0"/>
                </a:lnTo>
                <a:lnTo>
                  <a:pt x="2920621" y="21091"/>
                </a:lnTo>
                <a:lnTo>
                  <a:pt x="2929152" y="2623"/>
                </a:lnTo>
                <a:lnTo>
                  <a:pt x="3121925" y="2623"/>
                </a:lnTo>
                <a:lnTo>
                  <a:pt x="2920621" y="438408"/>
                </a:lnTo>
                <a:lnTo>
                  <a:pt x="2920621" y="459501"/>
                </a:lnTo>
                <a:lnTo>
                  <a:pt x="0" y="459501"/>
                </a:lnTo>
                <a:close/>
              </a:path>
            </a:pathLst>
          </a:cu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" y="72815"/>
            <a:ext cx="4211959" cy="469440"/>
          </a:xfrm>
          <a:custGeom>
            <a:avLst/>
            <a:gdLst>
              <a:gd name="connsiteX0" fmla="*/ 0 w 3121925"/>
              <a:gd name="connsiteY0" fmla="*/ 0 h 459501"/>
              <a:gd name="connsiteX1" fmla="*/ 2920621 w 3121925"/>
              <a:gd name="connsiteY1" fmla="*/ 0 h 459501"/>
              <a:gd name="connsiteX2" fmla="*/ 2920621 w 3121925"/>
              <a:gd name="connsiteY2" fmla="*/ 21091 h 459501"/>
              <a:gd name="connsiteX3" fmla="*/ 2929152 w 3121925"/>
              <a:gd name="connsiteY3" fmla="*/ 2623 h 459501"/>
              <a:gd name="connsiteX4" fmla="*/ 3121925 w 3121925"/>
              <a:gd name="connsiteY4" fmla="*/ 2623 h 459501"/>
              <a:gd name="connsiteX5" fmla="*/ 2920621 w 3121925"/>
              <a:gd name="connsiteY5" fmla="*/ 438408 h 459501"/>
              <a:gd name="connsiteX6" fmla="*/ 2920621 w 3121925"/>
              <a:gd name="connsiteY6" fmla="*/ 459501 h 459501"/>
              <a:gd name="connsiteX7" fmla="*/ 0 w 3121925"/>
              <a:gd name="connsiteY7" fmla="*/ 459501 h 45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925" h="459501">
                <a:moveTo>
                  <a:pt x="0" y="0"/>
                </a:moveTo>
                <a:lnTo>
                  <a:pt x="2920621" y="0"/>
                </a:lnTo>
                <a:lnTo>
                  <a:pt x="2920621" y="21091"/>
                </a:lnTo>
                <a:lnTo>
                  <a:pt x="2929152" y="2623"/>
                </a:lnTo>
                <a:lnTo>
                  <a:pt x="3121925" y="2623"/>
                </a:lnTo>
                <a:lnTo>
                  <a:pt x="2920621" y="438408"/>
                </a:lnTo>
                <a:lnTo>
                  <a:pt x="2920621" y="459501"/>
                </a:lnTo>
                <a:lnTo>
                  <a:pt x="0" y="459501"/>
                </a:lnTo>
                <a:close/>
              </a:path>
            </a:pathLst>
          </a:cu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639" y="72815"/>
            <a:ext cx="329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你可能不知道的现实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635896" y="0"/>
            <a:ext cx="284724" cy="5422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619672" y="1059582"/>
            <a:ext cx="0" cy="36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023828" y="1059582"/>
            <a:ext cx="0" cy="36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27984" y="1059582"/>
            <a:ext cx="0" cy="36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832140" y="1059582"/>
            <a:ext cx="0" cy="36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236296" y="1059582"/>
            <a:ext cx="0" cy="367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五边形 8"/>
          <p:cNvSpPr/>
          <p:nvPr/>
        </p:nvSpPr>
        <p:spPr>
          <a:xfrm>
            <a:off x="342000" y="1576947"/>
            <a:ext cx="8460000" cy="202715"/>
          </a:xfrm>
          <a:prstGeom prst="homePlate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796689" y="1106287"/>
            <a:ext cx="1203245" cy="3612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项目立项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94810" y="1106287"/>
            <a:ext cx="1203245" cy="3612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项目调查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91052" y="1106287"/>
            <a:ext cx="1203245" cy="3612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投决会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92931" y="1106287"/>
            <a:ext cx="1203245" cy="3612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谈  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89171" y="676293"/>
            <a:ext cx="1203245" cy="7912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投后管理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增值服务</a:t>
            </a:r>
          </a:p>
        </p:txBody>
      </p:sp>
      <p:sp>
        <p:nvSpPr>
          <p:cNvPr id="26" name="矩形 25"/>
          <p:cNvSpPr/>
          <p:nvPr/>
        </p:nvSpPr>
        <p:spPr>
          <a:xfrm>
            <a:off x="398568" y="1106287"/>
            <a:ext cx="1203245" cy="3612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项目源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398568" y="2211710"/>
            <a:ext cx="1203245" cy="648072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100%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619672" y="2211710"/>
            <a:ext cx="1380262" cy="6480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3047722" y="2211710"/>
            <a:ext cx="1380262" cy="648072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4451877" y="2211710"/>
            <a:ext cx="1380262" cy="648072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5%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5878783" y="2211710"/>
            <a:ext cx="1380262" cy="648072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7288980" y="2211710"/>
            <a:ext cx="1459483" cy="64807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0.5%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01976" y="3240169"/>
            <a:ext cx="1205664" cy="1263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朋友、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FA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同行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政府、园区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1809783" y="3240169"/>
            <a:ext cx="1205664" cy="1263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筛选项目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初步立项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217590" y="3240169"/>
            <a:ext cx="1205664" cy="1263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尽职调查：业务、财务、法律、行业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625397" y="3240169"/>
            <a:ext cx="1205664" cy="1263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签署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TS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估值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条款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033204" y="3240169"/>
            <a:ext cx="1205664" cy="1263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综合判断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7441012" y="3240169"/>
            <a:ext cx="1205664" cy="1263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管理咨询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市场策略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资源整合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资金监管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cxnSp>
        <p:nvCxnSpPr>
          <p:cNvPr id="3" name="直接连接符 2"/>
          <p:cNvCxnSpPr/>
          <p:nvPr/>
        </p:nvCxnSpPr>
        <p:spPr>
          <a:xfrm>
            <a:off x="0" y="509203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2306" y="357172"/>
            <a:ext cx="2357454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0001" y="424506"/>
            <a:ext cx="234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中的常见模块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1012" y="1635646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公司或项目简介（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what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5954" y="1635646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团队介绍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(who)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887301" y="1686458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01012" y="2463738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产品或服务介绍（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what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5626" y="2463738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商业模式（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how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874719" y="2514550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01012" y="3291830"/>
            <a:ext cx="398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行业或市场分析（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market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47222" y="32918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财务预测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27216" y="32918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融资方案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015111" y="3342642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95105" y="3342642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cxnSp>
        <p:nvCxnSpPr>
          <p:cNvPr id="3" name="直接连接符 2"/>
          <p:cNvCxnSpPr/>
          <p:nvPr/>
        </p:nvCxnSpPr>
        <p:spPr>
          <a:xfrm>
            <a:off x="0" y="509203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2306" y="357172"/>
            <a:ext cx="2357454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0001" y="424506"/>
            <a:ext cx="234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我们需要阐述清楚：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3651" y="1203598"/>
            <a:ext cx="1826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我是谁？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40784" y="2118293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我在做什么？</a:t>
            </a:r>
            <a:endParaRPr lang="en-US" altLang="zh-CN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1559" y="3709396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我做这个怎么赚钱？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78016" y="771550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我需要什么？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357986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cxnSp>
        <p:nvCxnSpPr>
          <p:cNvPr id="3" name="直接连接符 2"/>
          <p:cNvCxnSpPr/>
          <p:nvPr/>
        </p:nvCxnSpPr>
        <p:spPr>
          <a:xfrm>
            <a:off x="0" y="509203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2306" y="357172"/>
            <a:ext cx="2357454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0001" y="424506"/>
            <a:ext cx="234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投资人会想知道：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8467" y="1203598"/>
            <a:ext cx="22365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/>
              <a:t>可复制吗？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87824" y="1779662"/>
            <a:ext cx="4801315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 smtClean="0"/>
              <a:t>可能遇到什么问题？</a:t>
            </a:r>
            <a:endParaRPr lang="en-US" altLang="zh-CN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29704" y="3709396"/>
            <a:ext cx="1980029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/>
              <a:t>逻辑成立？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98479" y="771550"/>
            <a:ext cx="2698176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/>
              <a:t>能不能做出来？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357986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23928" y="329183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解决了什么问题？</a:t>
            </a:r>
            <a:endParaRPr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\Desktop\14070510643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0" y="0"/>
            <a:ext cx="9144001" cy="51435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056" y="44304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56338" y="120359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公司或者项目简介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5805" y="1641087"/>
            <a:ext cx="7192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“我是谁” 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公司成立时间、公司主营业务、股权结构、注册资本、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员工人数、专利数量、企业资质、等等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                 </a:t>
            </a:r>
          </a:p>
        </p:txBody>
      </p:sp>
      <p:sp>
        <p:nvSpPr>
          <p:cNvPr id="12" name="矩形 11"/>
          <p:cNvSpPr/>
          <p:nvPr/>
        </p:nvSpPr>
        <p:spPr>
          <a:xfrm>
            <a:off x="975804" y="1639636"/>
            <a:ext cx="6980571" cy="129215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62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94104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4596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1180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32888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89472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15808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67764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46056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24348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02640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80932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59224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6" descr="C:\Users\len\Desktop\20150511050453464_easyicon_net_52.012282497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37516" y="3363838"/>
            <a:ext cx="495300" cy="12096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n\Desktop\14070510643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3048" t="5501" r="8885" b="5109"/>
          <a:stretch>
            <a:fillRect/>
          </a:stretch>
        </p:blipFill>
        <p:spPr bwMode="auto">
          <a:xfrm flipV="1"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79512" y="267494"/>
            <a:ext cx="72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1996" y="380034"/>
            <a:ext cx="2520000" cy="5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9612" y="1651903"/>
            <a:ext cx="7128792" cy="221599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创始人及核心团队的个人背景介绍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团队介绍中，讲明白每个人具体的分工和过往的背景，突出每个成员的能力和成绩。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团队里每个人，哪个是全职的，哪个是兼职的，哪个是顾问，哪个会于什么时候正式加入公司，突出团队的信任感和稳定度。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51470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4056" y="44304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is the BP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18004" y="1059582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团队介绍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9612" y="3746870"/>
            <a:ext cx="2749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团队股权结构设置情况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1600" y="1563638"/>
            <a:ext cx="7344816" cy="28803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945</Words>
  <Application>Microsoft Office PowerPoint</Application>
  <PresentationFormat>全屏显示(16:9)</PresentationFormat>
  <Paragraphs>147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Calibri</vt:lpstr>
      <vt:lpstr>Agency FB</vt:lpstr>
      <vt:lpstr>微软雅黑</vt:lpstr>
      <vt:lpstr>汉仪菱心体简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</dc:creator>
  <cp:lastModifiedBy>Sky123.Org</cp:lastModifiedBy>
  <cp:revision>266</cp:revision>
  <dcterms:created xsi:type="dcterms:W3CDTF">2015-04-10T02:14:00Z</dcterms:created>
  <dcterms:modified xsi:type="dcterms:W3CDTF">2019-01-23T05:38:55Z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