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700" r:id="rId5"/>
    <p:sldMasterId id="2147483712" r:id="rId6"/>
    <p:sldMasterId id="2147483724" r:id="rId7"/>
    <p:sldMasterId id="2147483736" r:id="rId8"/>
  </p:sldMasterIdLst>
  <p:notesMasterIdLst>
    <p:notesMasterId r:id="rId53"/>
  </p:notesMasterIdLst>
  <p:sldIdLst>
    <p:sldId id="273" r:id="rId9"/>
    <p:sldId id="313" r:id="rId10"/>
    <p:sldId id="379" r:id="rId11"/>
    <p:sldId id="362" r:id="rId12"/>
    <p:sldId id="382" r:id="rId13"/>
    <p:sldId id="363" r:id="rId14"/>
    <p:sldId id="321" r:id="rId15"/>
    <p:sldId id="360" r:id="rId16"/>
    <p:sldId id="333" r:id="rId17"/>
    <p:sldId id="385" r:id="rId18"/>
    <p:sldId id="345" r:id="rId19"/>
    <p:sldId id="346" r:id="rId20"/>
    <p:sldId id="366" r:id="rId21"/>
    <p:sldId id="348" r:id="rId22"/>
    <p:sldId id="368" r:id="rId23"/>
    <p:sldId id="369" r:id="rId24"/>
    <p:sldId id="370" r:id="rId25"/>
    <p:sldId id="352" r:id="rId26"/>
    <p:sldId id="372" r:id="rId27"/>
    <p:sldId id="373" r:id="rId28"/>
    <p:sldId id="374" r:id="rId29"/>
    <p:sldId id="356" r:id="rId30"/>
    <p:sldId id="376" r:id="rId31"/>
    <p:sldId id="377" r:id="rId32"/>
    <p:sldId id="320" r:id="rId33"/>
    <p:sldId id="323" r:id="rId34"/>
    <p:sldId id="328" r:id="rId35"/>
    <p:sldId id="311" r:id="rId36"/>
    <p:sldId id="334" r:id="rId37"/>
    <p:sldId id="361" r:id="rId38"/>
    <p:sldId id="340" r:id="rId39"/>
    <p:sldId id="339" r:id="rId40"/>
    <p:sldId id="317" r:id="rId41"/>
    <p:sldId id="276" r:id="rId42"/>
    <p:sldId id="359" r:id="rId43"/>
    <p:sldId id="338" r:id="rId44"/>
    <p:sldId id="380" r:id="rId45"/>
    <p:sldId id="290" r:id="rId46"/>
    <p:sldId id="384" r:id="rId47"/>
    <p:sldId id="318" r:id="rId48"/>
    <p:sldId id="332" r:id="rId49"/>
    <p:sldId id="381" r:id="rId50"/>
    <p:sldId id="386" r:id="rId51"/>
    <p:sldId id="38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6355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1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E2055-DD6C-4AF9-B1FB-E6D1236F5D1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D21F-AA80-4B18-85C0-FC9AB2E2B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4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4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8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Apple storage, plugs – software – newspaper v </a:t>
            </a:r>
            <a:r>
              <a:rPr lang="en-GB" dirty="0" err="1" smtClean="0"/>
              <a:t>Saas</a:t>
            </a:r>
            <a:r>
              <a:rPr lang="en-GB" baseline="0" dirty="0" smtClean="0"/>
              <a:t> – Dell - </a:t>
            </a:r>
            <a:r>
              <a:rPr lang="en-GB" dirty="0" smtClean="0"/>
              <a:t>IKEA</a:t>
            </a:r>
            <a:r>
              <a:rPr lang="en-GB" baseline="0" dirty="0" smtClean="0"/>
              <a:t> – Apple app store - </a:t>
            </a:r>
            <a:r>
              <a:rPr lang="en-GB" baseline="0" dirty="0" err="1" smtClean="0"/>
              <a:t>skype</a:t>
            </a:r>
            <a:r>
              <a:rPr lang="en-GB" baseline="0" dirty="0" smtClean="0"/>
              <a:t>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0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3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7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D21F-AA80-4B18-85C0-FC9AB2E2BF31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6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2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4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7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6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5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78E3EA27-8120-4D60-8851-0D25D37B2FD3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1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B93CFECB-46E5-41E1-A256-427737B2F8A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8E293F74-7021-4CF9-9FC2-7162493469D1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83348F2F-C8BE-4DDA-B5DD-384D938676E7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A0C03ADC-9B3F-4A68-84F1-19795BD23BA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7BB232BB-B57E-44EE-B4C4-0C5B2298D3A9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C0C38A18-85D8-4177-9BDC-54314E392F61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0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06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0DAA945-16C2-42DF-9D2C-1D2CF54AD30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88C00B5A-5E76-4ACC-9B62-1F2C2F6495D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C0BE50E4-7386-4EF7-BCFA-04293EB097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5C8D540-9AE3-4C08-8E6B-5DB1B0573D8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3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1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9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47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5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0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0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42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0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1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8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1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97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9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0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5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8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7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36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6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6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3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3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81" y="258785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58785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3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771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32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6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00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204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78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6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7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8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28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Friday, October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1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7241-1C74-43DA-AEEC-9891686F36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A974-5280-429B-9214-E06D6F95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ms410 equi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"/>
            <a:ext cx="914082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1807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233467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7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519614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ms410 equi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"/>
            <a:ext cx="914082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1807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233467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ms410 equi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"/>
            <a:ext cx="914082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1807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233467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ms410 equi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"/>
            <a:ext cx="914082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1807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233467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ms410 equi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"/>
            <a:ext cx="9140825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1807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5" y="233467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Friday, October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43" y="188640"/>
            <a:ext cx="8231187" cy="900112"/>
          </a:xfrm>
          <a:noFill/>
          <a:ln/>
        </p:spPr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Business Models &amp; Value Propositions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Paul Field MSc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97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Sanity Check - Storyboard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-23087" y="44624"/>
            <a:ext cx="9131591" cy="6624736"/>
            <a:chOff x="323528" y="326462"/>
            <a:chExt cx="8496944" cy="6054866"/>
          </a:xfrm>
        </p:grpSpPr>
        <p:sp>
          <p:nvSpPr>
            <p:cNvPr id="4" name="Rectangle 3"/>
            <p:cNvSpPr/>
            <p:nvPr/>
          </p:nvSpPr>
          <p:spPr>
            <a:xfrm>
              <a:off x="395536" y="692696"/>
              <a:ext cx="8424936" cy="5688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FFFF"/>
                  </a:solidFill>
                </a:rPr>
                <a:t>V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326462"/>
              <a:ext cx="5256584" cy="33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292934"/>
                  </a:solidFill>
                </a:rPr>
                <a:t>Business Model Canvas</a:t>
              </a:r>
              <a:endParaRPr lang="en-GB" b="1" dirty="0">
                <a:solidFill>
                  <a:srgbClr val="292934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95536" y="4869160"/>
              <a:ext cx="84249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 flipV="1">
              <a:off x="4608004" y="4869160"/>
              <a:ext cx="0" cy="1512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79912" y="692696"/>
              <a:ext cx="0" cy="4176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508104" y="692696"/>
              <a:ext cx="0" cy="4176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64288" y="692696"/>
              <a:ext cx="0" cy="4176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051720" y="692696"/>
              <a:ext cx="0" cy="4176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1720" y="2927226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08104" y="2930366"/>
              <a:ext cx="165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5536" y="692696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Key Partnerships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1720" y="692696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Key Activities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2" y="692695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Value Propositions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8104" y="692694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Customer Relationships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64288" y="692693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Customer Segments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1720" y="2879134"/>
              <a:ext cx="1512168" cy="25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Key</a:t>
              </a:r>
              <a:r>
                <a:rPr lang="en-GB" sz="1200" b="1" dirty="0" smtClean="0">
                  <a:solidFill>
                    <a:srgbClr val="292934"/>
                  </a:solidFill>
                </a:rPr>
                <a:t> Resources</a:t>
              </a:r>
              <a:endParaRPr lang="en-GB" sz="1200" b="1" dirty="0">
                <a:solidFill>
                  <a:srgbClr val="29293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08104" y="2893199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Channels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36" y="4876958"/>
              <a:ext cx="1512168" cy="25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292934"/>
                  </a:solidFill>
                </a:rPr>
                <a:t>Cost </a:t>
              </a:r>
              <a:r>
                <a:rPr lang="en-GB" sz="1100" b="1" dirty="0" smtClean="0">
                  <a:solidFill>
                    <a:srgbClr val="292934"/>
                  </a:solidFill>
                </a:rPr>
                <a:t>Structure</a:t>
              </a:r>
              <a:endParaRPr lang="en-GB" sz="1200" b="1" dirty="0">
                <a:solidFill>
                  <a:srgbClr val="29293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8004" y="4884197"/>
              <a:ext cx="1512168" cy="23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92934"/>
                  </a:solidFill>
                </a:rPr>
                <a:t>Revenue Streams</a:t>
              </a:r>
              <a:endParaRPr lang="en-GB" sz="1100" b="1" dirty="0">
                <a:solidFill>
                  <a:srgbClr val="292934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0572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292934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251520" y="841258"/>
            <a:ext cx="720080" cy="648072"/>
          </a:xfrm>
          <a:prstGeom prst="foldedCorner">
            <a:avLst/>
          </a:prstGeom>
          <a:solidFill>
            <a:srgbClr val="FFC000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1326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T-shirt suppliers</a:t>
            </a:r>
            <a:endParaRPr lang="en-GB" sz="1000" dirty="0">
              <a:solidFill>
                <a:srgbClr val="29293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731" y="842999"/>
            <a:ext cx="72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292934"/>
                </a:solidFill>
              </a:rPr>
              <a:t>Managing Stock</a:t>
            </a:r>
            <a:endParaRPr lang="en-GB" sz="1200" dirty="0">
              <a:solidFill>
                <a:srgbClr val="29293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915716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1" y="1568179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82" y="2078296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943281" y="1026503"/>
            <a:ext cx="80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Managing stock</a:t>
            </a:r>
            <a:endParaRPr lang="en-GB" sz="1000" dirty="0">
              <a:solidFill>
                <a:srgbClr val="29293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7891" y="169435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Selecting t-shirts</a:t>
            </a:r>
            <a:endParaRPr lang="en-GB" sz="1000" dirty="0">
              <a:solidFill>
                <a:srgbClr val="29293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6625" y="227753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Sales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9092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915816" y="322987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Store location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3" y="3561889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943573" y="367267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Sales people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83" y="4214352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746183" y="422563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Desirable t-shirt inventory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03" y="1139542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598103" y="120129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Trendy t-shirts for kids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32" y="1513430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092632" y="156133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Personal in-store advice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94" y="3009946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525294" y="303636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High street store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19" y="3264133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640119" y="347134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www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3" y="4072786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646713" y="418357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Word of mouth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5634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516216" y="433642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Google </a:t>
            </a:r>
            <a:r>
              <a:rPr lang="en-GB" sz="1000" dirty="0" err="1" smtClean="0">
                <a:solidFill>
                  <a:srgbClr val="292934"/>
                </a:solidFill>
              </a:rPr>
              <a:t>AdWords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19" y="1213268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7872518" y="1273306"/>
            <a:ext cx="803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Fashion conscious parents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26" y="5287315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7262526" y="539810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T-shirt sales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8804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323528" y="598959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Store rental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23" y="5307552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298623" y="541833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Purchase of t-shirts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3501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275856" y="52642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Sales team</a:t>
            </a:r>
            <a:endParaRPr lang="en-GB" sz="1000" dirty="0">
              <a:solidFill>
                <a:srgbClr val="292934"/>
              </a:solidFill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47" y="5613546"/>
            <a:ext cx="725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2272547" y="572433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292934"/>
                </a:solidFill>
              </a:rPr>
              <a:t>Ad budget</a:t>
            </a:r>
            <a:endParaRPr lang="en-GB" sz="1000" dirty="0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9569" y="6623774"/>
            <a:ext cx="3464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rgbClr val="292934"/>
                </a:solidFill>
              </a:rPr>
              <a:t>businessmodelgeneration.com</a:t>
            </a:r>
          </a:p>
        </p:txBody>
      </p:sp>
    </p:spTree>
    <p:extLst>
      <p:ext uri="{BB962C8B-B14F-4D97-AF65-F5344CB8AC3E}">
        <p14:creationId xmlns:p14="http://schemas.microsoft.com/office/powerpoint/2010/main" val="2328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6696744" cy="990600"/>
          </a:xfrm>
        </p:spPr>
        <p:txBody>
          <a:bodyPr/>
          <a:lstStyle/>
          <a:p>
            <a:pPr algn="ctr"/>
            <a:r>
              <a:rPr lang="en-GB" dirty="0" smtClean="0"/>
              <a:t>What do you actually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Proposition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124744"/>
            <a:ext cx="8229600" cy="46791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reason that customers turn to your company over another. It solves a problem or satisfies a need.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Ask 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problems are you helping to solve</a:t>
            </a:r>
          </a:p>
          <a:p>
            <a:r>
              <a:rPr lang="en-GB" dirty="0"/>
              <a:t>Which job are you helping the customer get done</a:t>
            </a:r>
          </a:p>
          <a:p>
            <a:r>
              <a:rPr lang="en-GB" dirty="0"/>
              <a:t>What customer needs are you satisfying</a:t>
            </a:r>
          </a:p>
          <a:p>
            <a:r>
              <a:rPr lang="en-GB" dirty="0"/>
              <a:t>How does your offer differ for each customer </a:t>
            </a:r>
            <a:r>
              <a:rPr lang="en-GB" dirty="0" smtClean="0"/>
              <a:t>segment</a:t>
            </a:r>
          </a:p>
          <a:p>
            <a:r>
              <a:rPr lang="en-GB" dirty="0"/>
              <a:t>What are you delivering to the customer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10" y="2269063"/>
            <a:ext cx="1512168" cy="135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3510" y="2348880"/>
            <a:ext cx="150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292934"/>
                </a:solidFill>
              </a:rPr>
              <a:t>Trendy </a:t>
            </a:r>
            <a:br>
              <a:rPr lang="en-GB" sz="2400" dirty="0" smtClean="0">
                <a:solidFill>
                  <a:srgbClr val="292934"/>
                </a:solidFill>
              </a:rPr>
            </a:br>
            <a:r>
              <a:rPr lang="en-GB" sz="2400" dirty="0" smtClean="0">
                <a:solidFill>
                  <a:srgbClr val="292934"/>
                </a:solidFill>
              </a:rPr>
              <a:t>t-shirts for kids</a:t>
            </a:r>
            <a:endParaRPr lang="en-GB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6696744" cy="990600"/>
          </a:xfrm>
        </p:spPr>
        <p:txBody>
          <a:bodyPr/>
          <a:lstStyle/>
          <a:p>
            <a:pPr algn="ctr"/>
            <a:r>
              <a:rPr lang="en-GB" dirty="0" smtClean="0"/>
              <a:t>Customers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Segment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610"/>
            <a:ext cx="8229600" cy="47526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dirty="0"/>
              <a:t>Different groups of people or organizations you are trying to reach and serve. </a:t>
            </a:r>
            <a:r>
              <a:rPr lang="en-GB" sz="3100" dirty="0" smtClean="0"/>
              <a:t>Without </a:t>
            </a:r>
            <a:r>
              <a:rPr lang="en-GB" sz="3100" dirty="0"/>
              <a:t>customers, your company cannot survive.</a:t>
            </a:r>
          </a:p>
          <a:p>
            <a:pPr marL="0" indent="0">
              <a:buNone/>
            </a:pP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Ask yourself</a:t>
            </a:r>
            <a:r>
              <a:rPr lang="en-GB" sz="3100" dirty="0" smtClean="0"/>
              <a:t>:</a:t>
            </a:r>
          </a:p>
          <a:p>
            <a:pPr marL="0" indent="0">
              <a:buNone/>
            </a:pPr>
            <a:endParaRPr lang="en-GB" sz="3100" dirty="0"/>
          </a:p>
          <a:p>
            <a:r>
              <a:rPr lang="en-GB" sz="3100" dirty="0"/>
              <a:t>What are your types of customers</a:t>
            </a:r>
          </a:p>
          <a:p>
            <a:r>
              <a:rPr lang="en-GB" sz="3100" dirty="0"/>
              <a:t>How does each type differ</a:t>
            </a:r>
          </a:p>
          <a:p>
            <a:r>
              <a:rPr lang="en-GB" sz="3100" dirty="0"/>
              <a:t>Do they need a different relationship </a:t>
            </a:r>
            <a:r>
              <a:rPr lang="en-GB" sz="3100" dirty="0" smtClean="0"/>
              <a:t>model </a:t>
            </a:r>
            <a:r>
              <a:rPr lang="en-GB" sz="3100" dirty="0"/>
              <a:t>or channel of communication</a:t>
            </a:r>
          </a:p>
          <a:p>
            <a:r>
              <a:rPr lang="en-GB" sz="3100" dirty="0"/>
              <a:t>Do they have different profitability</a:t>
            </a:r>
          </a:p>
          <a:p>
            <a:r>
              <a:rPr lang="en-GB" sz="3100" dirty="0"/>
              <a:t>Which customer segment(s) do you serve and which do you ignore or come back to later</a:t>
            </a:r>
          </a:p>
          <a:p>
            <a:r>
              <a:rPr lang="en-GB" sz="3100" dirty="0"/>
              <a:t>Who are the most important customers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524821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2584859"/>
            <a:ext cx="136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292934"/>
                </a:solidFill>
              </a:rPr>
              <a:t>Fashion conscious parents</a:t>
            </a:r>
            <a:endParaRPr lang="en-GB" sz="20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3" y="1414314"/>
            <a:ext cx="82296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relationship </a:t>
            </a:r>
            <a:r>
              <a:rPr lang="en-GB" dirty="0"/>
              <a:t>with each specific customer </a:t>
            </a:r>
            <a:r>
              <a:rPr lang="en-GB" dirty="0" smtClean="0"/>
              <a:t>segment </a:t>
            </a:r>
            <a:r>
              <a:rPr lang="en-GB" dirty="0"/>
              <a:t>established through your different channels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Ask </a:t>
            </a:r>
            <a:r>
              <a:rPr lang="en-GB" dirty="0"/>
              <a:t>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What does each customer type expect</a:t>
            </a:r>
          </a:p>
          <a:p>
            <a:r>
              <a:rPr lang="en-GB" dirty="0"/>
              <a:t>What is the cost</a:t>
            </a:r>
          </a:p>
          <a:p>
            <a:r>
              <a:rPr lang="en-GB" dirty="0"/>
              <a:t>Which ones do you have already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953138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5013176"/>
            <a:ext cx="136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92934"/>
                </a:solidFill>
              </a:rPr>
              <a:t>Personal in-store advice</a:t>
            </a:r>
          </a:p>
        </p:txBody>
      </p:sp>
    </p:spTree>
    <p:extLst>
      <p:ext uri="{BB962C8B-B14F-4D97-AF65-F5344CB8AC3E}">
        <p14:creationId xmlns:p14="http://schemas.microsoft.com/office/powerpoint/2010/main" val="4723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81800"/>
            <a:ext cx="8229600" cy="41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Communications with customers and potential customers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Ask </a:t>
            </a:r>
            <a:r>
              <a:rPr lang="en-GB" dirty="0"/>
              <a:t>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dirty="0" smtClean="0"/>
              <a:t>How </a:t>
            </a:r>
            <a:r>
              <a:rPr lang="en-GB" dirty="0"/>
              <a:t>are they integrated</a:t>
            </a:r>
          </a:p>
          <a:p>
            <a:r>
              <a:rPr lang="en-GB" dirty="0"/>
              <a:t>Which are most cost </a:t>
            </a:r>
            <a:r>
              <a:rPr lang="en-GB" dirty="0" smtClean="0"/>
              <a:t>effective</a:t>
            </a:r>
          </a:p>
          <a:p>
            <a:r>
              <a:rPr lang="en-GB" dirty="0"/>
              <a:t>What works best for each customer segment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788350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4861609"/>
            <a:ext cx="1357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292934"/>
                </a:solidFill>
              </a:rPr>
              <a:t>High street store</a:t>
            </a:r>
            <a:endParaRPr lang="en-GB" sz="2000" dirty="0">
              <a:solidFill>
                <a:srgbClr val="29293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88027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3" y="4995235"/>
            <a:ext cx="135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292934"/>
                </a:solidFill>
              </a:rPr>
              <a:t>www</a:t>
            </a:r>
            <a:endParaRPr lang="en-GB" sz="2400" dirty="0">
              <a:solidFill>
                <a:srgbClr val="29293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4" y="4788350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973" y="4899136"/>
            <a:ext cx="13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Word of mouth</a:t>
            </a:r>
            <a:endParaRPr lang="en-GB" dirty="0">
              <a:solidFill>
                <a:srgbClr val="292934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88027"/>
            <a:ext cx="1368152" cy="12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52319" y="4898813"/>
            <a:ext cx="135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292934"/>
                </a:solidFill>
              </a:rPr>
              <a:t>Google </a:t>
            </a:r>
            <a:r>
              <a:rPr lang="en-GB" sz="2000" dirty="0" err="1" smtClean="0">
                <a:solidFill>
                  <a:srgbClr val="292934"/>
                </a:solidFill>
              </a:rPr>
              <a:t>AdWords</a:t>
            </a:r>
            <a:endParaRPr lang="en-GB" sz="20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6696744" cy="990600"/>
          </a:xfrm>
        </p:spPr>
        <p:txBody>
          <a:bodyPr/>
          <a:lstStyle/>
          <a:p>
            <a:pPr algn="ctr"/>
            <a:r>
              <a:rPr lang="en-GB" dirty="0" smtClean="0"/>
              <a:t>Tasks and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6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23" y="1630338"/>
            <a:ext cx="82296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you need to do to operate </a:t>
            </a:r>
            <a:r>
              <a:rPr lang="en-GB" dirty="0" smtClean="0"/>
              <a:t>successfully?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Ask </a:t>
            </a:r>
            <a:r>
              <a:rPr lang="en-GB" dirty="0"/>
              <a:t>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dirty="0" smtClean="0"/>
              <a:t>What </a:t>
            </a:r>
            <a:r>
              <a:rPr lang="en-GB" dirty="0"/>
              <a:t>does each distribution channel need</a:t>
            </a:r>
          </a:p>
          <a:p>
            <a:r>
              <a:rPr lang="en-GB" dirty="0"/>
              <a:t>What does each customer relationship need</a:t>
            </a:r>
          </a:p>
          <a:p>
            <a:r>
              <a:rPr lang="en-GB" dirty="0"/>
              <a:t>What does each revenue stream </a:t>
            </a:r>
            <a:r>
              <a:rPr lang="en-GB" dirty="0" smtClean="0"/>
              <a:t>need</a:t>
            </a:r>
          </a:p>
          <a:p>
            <a:r>
              <a:rPr lang="en-GB" dirty="0"/>
              <a:t>What does value proposition type need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1225774" cy="1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1225774" cy="1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1225774" cy="11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08104" y="5339987"/>
            <a:ext cx="121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292934"/>
                </a:solidFill>
              </a:rPr>
              <a:t>Managing stock</a:t>
            </a:r>
            <a:endParaRPr lang="en-GB" sz="1600" dirty="0">
              <a:solidFill>
                <a:srgbClr val="29293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426" y="5355376"/>
            <a:ext cx="1216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292934"/>
                </a:solidFill>
              </a:rPr>
              <a:t>Selecting </a:t>
            </a:r>
            <a:br>
              <a:rPr lang="en-GB" sz="1600" dirty="0" smtClean="0">
                <a:solidFill>
                  <a:srgbClr val="292934"/>
                </a:solidFill>
              </a:rPr>
            </a:br>
            <a:r>
              <a:rPr lang="en-GB" sz="1600" dirty="0" smtClean="0">
                <a:solidFill>
                  <a:srgbClr val="292934"/>
                </a:solidFill>
              </a:rPr>
              <a:t>t-shirts</a:t>
            </a:r>
            <a:endParaRPr lang="en-GB" sz="1600" dirty="0">
              <a:solidFill>
                <a:srgbClr val="2929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6815" y="5428438"/>
            <a:ext cx="121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Sales</a:t>
            </a:r>
            <a:endParaRPr lang="en-GB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700808"/>
            <a:ext cx="8229600" cy="410309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Business model </a:t>
            </a:r>
            <a:r>
              <a:rPr lang="en-GB" b="1" smtClean="0"/>
              <a:t>canvas          </a:t>
            </a:r>
            <a:r>
              <a:rPr lang="en-GB" sz="1400" b="1" smtClean="0"/>
              <a:t>(</a:t>
            </a:r>
            <a:r>
              <a:rPr lang="en-GB" sz="1400" b="1" dirty="0" smtClean="0"/>
              <a:t>Alex </a:t>
            </a:r>
            <a:r>
              <a:rPr lang="en-GB" sz="1400" b="1" dirty="0" err="1" smtClean="0"/>
              <a:t>Osterwalder</a:t>
            </a:r>
            <a:r>
              <a:rPr lang="en-GB" sz="1400" b="1" dirty="0" smtClean="0"/>
              <a:t> – </a:t>
            </a:r>
            <a:r>
              <a:rPr lang="en-GB" sz="1400" b="1" dirty="0" err="1" smtClean="0"/>
              <a:t>strategizer</a:t>
            </a:r>
            <a:r>
              <a:rPr lang="en-GB" sz="1400" b="1" dirty="0" smtClean="0"/>
              <a:t>)</a:t>
            </a:r>
          </a:p>
          <a:p>
            <a:r>
              <a:rPr lang="en-GB" b="1" dirty="0" smtClean="0"/>
              <a:t>Value propositions</a:t>
            </a:r>
          </a:p>
          <a:p>
            <a:r>
              <a:rPr lang="en-GB" b="1" dirty="0" smtClean="0"/>
              <a:t>USPs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Death of the business plan?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35" y="1484784"/>
            <a:ext cx="82296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</a:t>
            </a:r>
            <a:r>
              <a:rPr lang="en-GB" dirty="0" smtClean="0"/>
              <a:t>do your </a:t>
            </a:r>
            <a:r>
              <a:rPr lang="en-GB" dirty="0"/>
              <a:t>most important assets need to make your company </a:t>
            </a:r>
            <a:r>
              <a:rPr lang="en-GB" dirty="0" smtClean="0"/>
              <a:t>work?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dirty="0" smtClean="0"/>
              <a:t>Ask </a:t>
            </a:r>
            <a:r>
              <a:rPr lang="en-GB" dirty="0"/>
              <a:t>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What does value proposition type need</a:t>
            </a:r>
          </a:p>
          <a:p>
            <a:r>
              <a:rPr lang="en-GB" dirty="0"/>
              <a:t>What does each distribution channel need</a:t>
            </a:r>
          </a:p>
          <a:p>
            <a:r>
              <a:rPr lang="en-GB" dirty="0"/>
              <a:t>What does each customer relationship need</a:t>
            </a:r>
          </a:p>
          <a:p>
            <a:r>
              <a:rPr lang="en-GB" dirty="0"/>
              <a:t>What does each revenue stream need</a:t>
            </a: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17830"/>
            <a:ext cx="1393769" cy="12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80111" y="5428617"/>
            <a:ext cx="138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Store location</a:t>
            </a:r>
            <a:endParaRPr lang="en-GB" dirty="0">
              <a:solidFill>
                <a:srgbClr val="292934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1206"/>
            <a:ext cx="1393769" cy="12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23927" y="5411993"/>
            <a:ext cx="138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292934"/>
                </a:solidFill>
              </a:rPr>
              <a:t>Sales people</a:t>
            </a:r>
            <a:endParaRPr lang="en-GB" sz="2000" dirty="0">
              <a:solidFill>
                <a:srgbClr val="292934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6548"/>
            <a:ext cx="1393769" cy="12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36295" y="5317830"/>
            <a:ext cx="1383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Desirable </a:t>
            </a:r>
            <a:br>
              <a:rPr lang="en-GB" dirty="0" smtClean="0">
                <a:solidFill>
                  <a:srgbClr val="292934"/>
                </a:solidFill>
              </a:rPr>
            </a:br>
            <a:r>
              <a:rPr lang="en-GB" dirty="0" smtClean="0">
                <a:solidFill>
                  <a:srgbClr val="292934"/>
                </a:solidFill>
              </a:rPr>
              <a:t>t-shirt</a:t>
            </a:r>
            <a:r>
              <a:rPr lang="en-GB" sz="2000" dirty="0" smtClean="0">
                <a:solidFill>
                  <a:srgbClr val="292934"/>
                </a:solidFill>
              </a:rPr>
              <a:t> </a:t>
            </a:r>
            <a:r>
              <a:rPr lang="en-GB" dirty="0" smtClean="0">
                <a:solidFill>
                  <a:srgbClr val="292934"/>
                </a:solidFill>
              </a:rPr>
              <a:t>inventory</a:t>
            </a:r>
            <a:endParaRPr lang="en-GB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3017"/>
            <a:ext cx="82296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network of suppliers and partners that make your company work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Ask </a:t>
            </a:r>
            <a:r>
              <a:rPr lang="en-GB" dirty="0"/>
              <a:t>yourself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Who are our key partners</a:t>
            </a:r>
          </a:p>
          <a:p>
            <a:r>
              <a:rPr lang="en-GB" dirty="0"/>
              <a:t>Which key resources are we acquiring from partners</a:t>
            </a:r>
          </a:p>
          <a:p>
            <a:r>
              <a:rPr lang="en-GB" dirty="0"/>
              <a:t>Which key activities </a:t>
            </a:r>
            <a:r>
              <a:rPr lang="en-GB" dirty="0" smtClean="0"/>
              <a:t>do </a:t>
            </a:r>
            <a:r>
              <a:rPr lang="en-GB" dirty="0"/>
              <a:t>partners perform for us</a:t>
            </a:r>
          </a:p>
          <a:p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84" y="5051879"/>
            <a:ext cx="1393769" cy="12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91483" y="5302949"/>
            <a:ext cx="138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92934"/>
                </a:solidFill>
              </a:rPr>
              <a:t>T-shirt suppliers</a:t>
            </a:r>
          </a:p>
        </p:txBody>
      </p:sp>
    </p:spTree>
    <p:extLst>
      <p:ext uri="{BB962C8B-B14F-4D97-AF65-F5344CB8AC3E}">
        <p14:creationId xmlns:p14="http://schemas.microsoft.com/office/powerpoint/2010/main" val="14232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6696744" cy="990600"/>
          </a:xfrm>
        </p:spPr>
        <p:txBody>
          <a:bodyPr/>
          <a:lstStyle/>
          <a:p>
            <a:pPr algn="ctr"/>
            <a:r>
              <a:rPr lang="en-GB" dirty="0" smtClean="0"/>
              <a:t>Costs and Income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 costs incurred to operate your business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Ask yourself:</a:t>
            </a:r>
          </a:p>
          <a:p>
            <a:endParaRPr lang="en-GB" sz="1600" dirty="0" smtClean="0"/>
          </a:p>
          <a:p>
            <a:r>
              <a:rPr lang="en-GB" dirty="0"/>
              <a:t>What are the most important costs inherent in the business model</a:t>
            </a:r>
          </a:p>
          <a:p>
            <a:r>
              <a:rPr lang="en-GB" dirty="0"/>
              <a:t>Which key resources are most expensive</a:t>
            </a:r>
          </a:p>
          <a:p>
            <a:r>
              <a:rPr lang="en-GB" dirty="0"/>
              <a:t>What key activities are most expensive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50639"/>
            <a:ext cx="1203444" cy="10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7" y="5361427"/>
            <a:ext cx="114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Store rental</a:t>
            </a:r>
            <a:endParaRPr lang="en-GB" dirty="0">
              <a:solidFill>
                <a:srgbClr val="29293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50639"/>
            <a:ext cx="1203444" cy="10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3967" y="5361426"/>
            <a:ext cx="114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292934"/>
                </a:solidFill>
              </a:rPr>
              <a:t>Purchase of t-shirts</a:t>
            </a:r>
            <a:endParaRPr lang="en-GB" sz="1600" dirty="0">
              <a:solidFill>
                <a:srgbClr val="29293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50639"/>
            <a:ext cx="1203444" cy="10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64287" y="5361427"/>
            <a:ext cx="114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Sales team</a:t>
            </a:r>
            <a:endParaRPr lang="en-GB" dirty="0">
              <a:solidFill>
                <a:srgbClr val="292934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50639"/>
            <a:ext cx="1203444" cy="10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24127" y="5361427"/>
            <a:ext cx="114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92934"/>
                </a:solidFill>
              </a:rPr>
              <a:t>Ad budget</a:t>
            </a:r>
            <a:endParaRPr lang="en-GB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3384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ways your company generates </a:t>
            </a:r>
            <a:r>
              <a:rPr lang="en-GB" dirty="0" smtClean="0"/>
              <a:t>income </a:t>
            </a:r>
            <a:r>
              <a:rPr lang="en-GB" dirty="0"/>
              <a:t>from each customer segment</a:t>
            </a:r>
            <a:endParaRPr lang="en-GB" sz="1100" dirty="0"/>
          </a:p>
          <a:p>
            <a:endParaRPr lang="en-GB" sz="1100" dirty="0" smtClean="0"/>
          </a:p>
          <a:p>
            <a:pPr marL="0" indent="0">
              <a:buNone/>
            </a:pPr>
            <a:r>
              <a:rPr lang="en-GB" dirty="0" smtClean="0"/>
              <a:t>Ask yourself:</a:t>
            </a:r>
          </a:p>
          <a:p>
            <a:endParaRPr lang="en-GB" sz="1600" dirty="0" smtClean="0"/>
          </a:p>
          <a:p>
            <a:r>
              <a:rPr lang="en-GB" dirty="0"/>
              <a:t>What is each customer segment really willing to pay for what value proposition</a:t>
            </a:r>
          </a:p>
          <a:p>
            <a:r>
              <a:rPr lang="en-GB" dirty="0"/>
              <a:t>How would they prefer to pay</a:t>
            </a:r>
          </a:p>
          <a:p>
            <a:r>
              <a:rPr lang="en-GB" dirty="0"/>
              <a:t>How much does each revenue stream contribute to overall revenues</a:t>
            </a: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50639"/>
            <a:ext cx="1203444" cy="10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64287" y="5361427"/>
            <a:ext cx="114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92934"/>
                </a:solidFill>
              </a:rPr>
              <a:t>T-shirt sales</a:t>
            </a:r>
          </a:p>
        </p:txBody>
      </p:sp>
    </p:spTree>
    <p:extLst>
      <p:ext uri="{BB962C8B-B14F-4D97-AF65-F5344CB8AC3E}">
        <p14:creationId xmlns:p14="http://schemas.microsoft.com/office/powerpoint/2010/main" val="3208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Generating Alternatives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083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0" y="1844824"/>
            <a:ext cx="81266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Proposition Characteristics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750" y="1412776"/>
            <a:ext cx="8229600" cy="439112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•</a:t>
            </a:r>
            <a:r>
              <a:rPr lang="en-GB" sz="2000" dirty="0"/>
              <a:t>	Newness</a:t>
            </a:r>
          </a:p>
          <a:p>
            <a:pPr marL="0" indent="0">
              <a:buNone/>
            </a:pPr>
            <a:r>
              <a:rPr lang="en-GB" sz="2000" dirty="0"/>
              <a:t>•	Performance</a:t>
            </a:r>
          </a:p>
          <a:p>
            <a:pPr marL="0" indent="0">
              <a:buNone/>
            </a:pPr>
            <a:r>
              <a:rPr lang="en-GB" sz="2000" dirty="0"/>
              <a:t>•	Customization</a:t>
            </a:r>
          </a:p>
          <a:p>
            <a:pPr marL="0" indent="0">
              <a:buNone/>
            </a:pPr>
            <a:r>
              <a:rPr lang="en-GB" sz="2000" dirty="0"/>
              <a:t>•	“Getting the Job Done”</a:t>
            </a:r>
          </a:p>
          <a:p>
            <a:pPr marL="0" indent="0">
              <a:buNone/>
            </a:pPr>
            <a:r>
              <a:rPr lang="en-GB" sz="2000" dirty="0"/>
              <a:t>•	Design</a:t>
            </a:r>
          </a:p>
          <a:p>
            <a:pPr marL="0" indent="0">
              <a:buNone/>
            </a:pPr>
            <a:r>
              <a:rPr lang="en-GB" sz="2000" dirty="0"/>
              <a:t>•	Brand/Status</a:t>
            </a:r>
          </a:p>
          <a:p>
            <a:pPr marL="0" indent="0">
              <a:buNone/>
            </a:pPr>
            <a:r>
              <a:rPr lang="en-GB" sz="2000" dirty="0"/>
              <a:t>•	Price</a:t>
            </a:r>
          </a:p>
          <a:p>
            <a:pPr marL="0" indent="0">
              <a:buNone/>
            </a:pPr>
            <a:r>
              <a:rPr lang="en-GB" sz="2000" dirty="0"/>
              <a:t>•	Cost Reduction</a:t>
            </a:r>
          </a:p>
          <a:p>
            <a:pPr marL="0" indent="0">
              <a:buNone/>
            </a:pPr>
            <a:r>
              <a:rPr lang="en-GB" sz="2000" dirty="0"/>
              <a:t>•	Risk Reduction</a:t>
            </a:r>
          </a:p>
          <a:p>
            <a:pPr marL="0" indent="0">
              <a:buNone/>
            </a:pPr>
            <a:r>
              <a:rPr lang="en-GB" sz="2000" dirty="0"/>
              <a:t>•	Accessibility</a:t>
            </a:r>
          </a:p>
          <a:p>
            <a:pPr marL="0" indent="0">
              <a:buNone/>
            </a:pPr>
            <a:r>
              <a:rPr lang="en-GB" sz="2000" dirty="0"/>
              <a:t>•	Convenience/Usability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Value Proposition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556792"/>
            <a:ext cx="8229600" cy="42471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5365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958"/>
            <a:ext cx="5976663" cy="62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Proposition</a:t>
            </a:r>
            <a:endParaRPr lang="en-GB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Completed example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5"/>
            <a:ext cx="9036495" cy="51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validate business ideas you need to perform many small experiments. At the centre of any one of these experiments  should be a deep understanding of the most critical hypotheses and why you are testing them. </a:t>
            </a:r>
          </a:p>
        </p:txBody>
      </p:sp>
    </p:spTree>
    <p:extLst>
      <p:ext uri="{BB962C8B-B14F-4D97-AF65-F5344CB8AC3E}">
        <p14:creationId xmlns:p14="http://schemas.microsoft.com/office/powerpoint/2010/main" val="3342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your assumptions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528"/>
            <a:ext cx="1934686" cy="237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8378"/>
            <a:ext cx="1944216" cy="251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7976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1589534" cy="28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04" y="4268336"/>
            <a:ext cx="2729850" cy="19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68336"/>
            <a:ext cx="2016224" cy="200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_pfield 2017\business\lean startup\user exper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progression?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496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57" y="0"/>
            <a:ext cx="5705475" cy="66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3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Types of innovation – ethnography?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7"/>
            <a:ext cx="8229600" cy="464138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4"/>
            <a:ext cx="7920879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7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Monopoly Definition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4320480" cy="38164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 </a:t>
            </a:r>
            <a:r>
              <a:rPr lang="en-GB" dirty="0" err="1" smtClean="0"/>
              <a:t>ownable</a:t>
            </a:r>
            <a:r>
              <a:rPr lang="en-GB" dirty="0" smtClean="0"/>
              <a:t> space for a useful period of time.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Category benefits -  those benefits that customers expect most of the time, and for which, in practice, performance can vary.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Consistently deliver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BMs Matter?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196753"/>
            <a:ext cx="49561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Future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598862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“</a:t>
            </a:r>
            <a:r>
              <a:rPr lang="en-GB" sz="3600" dirty="0" smtClean="0"/>
              <a:t>The illiterate of the 21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century will not be those who cannot read or write, but those who cannot learn, unlearn and re-learn</a:t>
            </a:r>
            <a:r>
              <a:rPr lang="en-GB" sz="4000" dirty="0" smtClean="0"/>
              <a:t>.”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Alvin Toffler, Futurist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085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924944"/>
            <a:ext cx="9143993" cy="41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1512167"/>
          </a:xfrm>
        </p:spPr>
        <p:txBody>
          <a:bodyPr/>
          <a:lstStyle/>
          <a:p>
            <a:pPr algn="ctr"/>
            <a:r>
              <a:rPr lang="en-GB" sz="5400" dirty="0" smtClean="0"/>
              <a:t>Thank you for listening</a:t>
            </a:r>
          </a:p>
          <a:p>
            <a:pPr algn="ctr"/>
            <a:r>
              <a:rPr lang="en-GB" sz="1600" dirty="0" smtClean="0"/>
              <a:t>Contact : P.Field@hud.ac.uk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50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83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6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9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Model Definition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700808"/>
            <a:ext cx="8229600" cy="35988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Rationale of how organisations create, deliver, capture value. Its the logic of how a company intends to make money  £££££££££££$$$$$$$$$$$$$$£££££££££££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7606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12776"/>
            <a:ext cx="8229600" cy="4752528"/>
          </a:xfrm>
        </p:spPr>
        <p:txBody>
          <a:bodyPr/>
          <a:lstStyle/>
          <a:p>
            <a:r>
              <a:rPr lang="en-GB" dirty="0"/>
              <a:t>You search for the perfect </a:t>
            </a:r>
            <a:r>
              <a:rPr lang="en-GB" dirty="0" smtClean="0"/>
              <a:t>idea</a:t>
            </a:r>
          </a:p>
          <a:p>
            <a:r>
              <a:rPr lang="en-GB" dirty="0"/>
              <a:t>You mistake your hallucination for a </a:t>
            </a:r>
            <a:r>
              <a:rPr lang="en-GB" dirty="0" smtClean="0"/>
              <a:t>vision</a:t>
            </a:r>
          </a:p>
          <a:p>
            <a:r>
              <a:rPr lang="en-GB" dirty="0"/>
              <a:t>You fall in love with your first </a:t>
            </a:r>
            <a:r>
              <a:rPr lang="en-GB" dirty="0" smtClean="0"/>
              <a:t>idea</a:t>
            </a:r>
          </a:p>
          <a:p>
            <a:r>
              <a:rPr lang="en-GB" dirty="0"/>
              <a:t>You focus on product &amp; technologies at the expense of a business </a:t>
            </a:r>
            <a:r>
              <a:rPr lang="en-GB" dirty="0" smtClean="0"/>
              <a:t>model</a:t>
            </a:r>
          </a:p>
          <a:p>
            <a:r>
              <a:rPr lang="en-GB" dirty="0"/>
              <a:t>You obsess over competitors, not </a:t>
            </a:r>
            <a:r>
              <a:rPr lang="en-GB" dirty="0" smtClean="0"/>
              <a:t>customers</a:t>
            </a:r>
          </a:p>
          <a:p>
            <a:r>
              <a:rPr lang="en-GB" dirty="0"/>
              <a:t>You first focus on 'can it be built' instead of 'should it be </a:t>
            </a:r>
            <a:r>
              <a:rPr lang="en-GB" dirty="0" smtClean="0"/>
              <a:t>built‘</a:t>
            </a:r>
          </a:p>
          <a:p>
            <a:r>
              <a:rPr lang="en-GB" dirty="0"/>
              <a:t>You build what customers say they </a:t>
            </a:r>
            <a:r>
              <a:rPr lang="en-GB" dirty="0" smtClean="0"/>
              <a:t>want</a:t>
            </a:r>
          </a:p>
          <a:p>
            <a:r>
              <a:rPr lang="en-GB" dirty="0"/>
              <a:t>Bad </a:t>
            </a:r>
            <a:r>
              <a:rPr lang="en-GB" dirty="0" smtClean="0"/>
              <a:t>timing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7 considerations for your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scalable is your business model?</a:t>
            </a:r>
          </a:p>
          <a:p>
            <a:pPr marL="0" indent="0">
              <a:buNone/>
            </a:pPr>
            <a:r>
              <a:rPr lang="en-GB" dirty="0" smtClean="0"/>
              <a:t>Does your business model produce recurring revenues?</a:t>
            </a:r>
          </a:p>
          <a:p>
            <a:pPr marL="0" indent="0">
              <a:buNone/>
            </a:pPr>
            <a:r>
              <a:rPr lang="en-GB" dirty="0" smtClean="0"/>
              <a:t>Do you earn before you spend?</a:t>
            </a:r>
          </a:p>
          <a:p>
            <a:pPr marL="0" indent="0">
              <a:buNone/>
            </a:pPr>
            <a:r>
              <a:rPr lang="en-GB" dirty="0" smtClean="0"/>
              <a:t>How much do you get others to do the work?</a:t>
            </a:r>
          </a:p>
          <a:p>
            <a:pPr marL="0" indent="0">
              <a:buNone/>
            </a:pPr>
            <a:r>
              <a:rPr lang="en-GB" dirty="0" smtClean="0"/>
              <a:t>Does your business model provide built-in protection from competition?</a:t>
            </a:r>
          </a:p>
          <a:p>
            <a:pPr marL="0" indent="0">
              <a:buNone/>
            </a:pPr>
            <a:r>
              <a:rPr lang="en-GB" dirty="0" smtClean="0"/>
              <a:t>Is your business model based on a game changing cost structure?</a:t>
            </a:r>
          </a:p>
          <a:p>
            <a:pPr marL="0" indent="0">
              <a:buNone/>
            </a:pPr>
            <a:r>
              <a:rPr lang="en-GB" dirty="0"/>
              <a:t>How much do switching costs prevent your customers from churning?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4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Differentiator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en-GB" sz="9600" dirty="0" smtClean="0"/>
              <a:t>   USP ???</a:t>
            </a:r>
          </a:p>
          <a:p>
            <a:pPr marL="0" indent="0">
              <a:buNone/>
            </a:pPr>
            <a:r>
              <a:rPr lang="en-GB" dirty="0" smtClean="0"/>
              <a:t>             </a:t>
            </a:r>
          </a:p>
          <a:p>
            <a:pPr marL="0" indent="0">
              <a:buNone/>
            </a:pPr>
            <a:r>
              <a:rPr lang="en-GB" dirty="0" smtClean="0"/>
              <a:t>                </a:t>
            </a:r>
            <a:r>
              <a:rPr lang="en-GB" sz="2000" dirty="0" smtClean="0"/>
              <a:t>- Unique selling point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684088"/>
          </a:xfrm>
        </p:spPr>
        <p:txBody>
          <a:bodyPr/>
          <a:lstStyle/>
          <a:p>
            <a:r>
              <a:rPr lang="en-GB" dirty="0" smtClean="0"/>
              <a:t>BMC Template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1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755</Words>
  <Application>Microsoft Office PowerPoint</Application>
  <PresentationFormat>On-screen Show (4:3)</PresentationFormat>
  <Paragraphs>212</Paragraphs>
  <Slides>44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Office Theme</vt:lpstr>
      <vt:lpstr>10_White</vt:lpstr>
      <vt:lpstr>27_White</vt:lpstr>
      <vt:lpstr>11_White</vt:lpstr>
      <vt:lpstr>12_White</vt:lpstr>
      <vt:lpstr>13_White</vt:lpstr>
      <vt:lpstr>14_White</vt:lpstr>
      <vt:lpstr>Clarity</vt:lpstr>
      <vt:lpstr> Business Models &amp; Value Propositions  Paul Field MSc</vt:lpstr>
      <vt:lpstr>Content</vt:lpstr>
      <vt:lpstr>PowerPoint Presentation</vt:lpstr>
      <vt:lpstr>Why do BMs Matter?</vt:lpstr>
      <vt:lpstr>Business Model Definition </vt:lpstr>
      <vt:lpstr>Mistakes </vt:lpstr>
      <vt:lpstr>7 considerations for your model</vt:lpstr>
      <vt:lpstr>Differentiator</vt:lpstr>
      <vt:lpstr>BMC Template</vt:lpstr>
      <vt:lpstr>Sanity Check - Storyboard</vt:lpstr>
      <vt:lpstr>PowerPoint Presentation</vt:lpstr>
      <vt:lpstr>What do you actually do?</vt:lpstr>
      <vt:lpstr>Value Proposition</vt:lpstr>
      <vt:lpstr>Customers</vt:lpstr>
      <vt:lpstr>Customer Segment</vt:lpstr>
      <vt:lpstr>Customer Relationships</vt:lpstr>
      <vt:lpstr>Channels</vt:lpstr>
      <vt:lpstr>Tasks and Resources</vt:lpstr>
      <vt:lpstr>Key Activities</vt:lpstr>
      <vt:lpstr>Key Resources</vt:lpstr>
      <vt:lpstr>Key Partnerships</vt:lpstr>
      <vt:lpstr>Costs and Income</vt:lpstr>
      <vt:lpstr>Cost Structure</vt:lpstr>
      <vt:lpstr>Revenue Streams</vt:lpstr>
      <vt:lpstr> </vt:lpstr>
      <vt:lpstr>Generating Alternatives</vt:lpstr>
      <vt:lpstr>Validation</vt:lpstr>
      <vt:lpstr>Value Proposition Characteristics</vt:lpstr>
      <vt:lpstr>Value Proposition</vt:lpstr>
      <vt:lpstr>Value Proposition</vt:lpstr>
      <vt:lpstr>Completed example</vt:lpstr>
      <vt:lpstr>PowerPoint Presentation</vt:lpstr>
      <vt:lpstr>Next steps</vt:lpstr>
      <vt:lpstr>Test your assumptions</vt:lpstr>
      <vt:lpstr>PowerPoint Presentation</vt:lpstr>
      <vt:lpstr>Linear progression?</vt:lpstr>
      <vt:lpstr>PowerPoint Presentation</vt:lpstr>
      <vt:lpstr>Types of innovation – ethnography?</vt:lpstr>
      <vt:lpstr>Monopoly Definition </vt:lpstr>
      <vt:lpstr>Future Challenge</vt:lpstr>
      <vt:lpstr>PowerPoint Presentation</vt:lpstr>
      <vt:lpstr>PowerPoint Presentation</vt:lpstr>
      <vt:lpstr>PowerPoint Presentation</vt:lpstr>
      <vt:lpstr>PowerPoint Presentation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204</cp:revision>
  <dcterms:created xsi:type="dcterms:W3CDTF">2016-07-19T14:22:26Z</dcterms:created>
  <dcterms:modified xsi:type="dcterms:W3CDTF">2017-10-20T08:45:59Z</dcterms:modified>
</cp:coreProperties>
</file>