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6" r:id="rId2"/>
    <p:sldId id="339" r:id="rId3"/>
    <p:sldId id="259" r:id="rId4"/>
    <p:sldId id="261" r:id="rId5"/>
    <p:sldId id="268" r:id="rId6"/>
    <p:sldId id="318" r:id="rId7"/>
    <p:sldId id="327" r:id="rId8"/>
    <p:sldId id="332" r:id="rId9"/>
    <p:sldId id="333" r:id="rId10"/>
    <p:sldId id="334" r:id="rId11"/>
    <p:sldId id="292" r:id="rId12"/>
    <p:sldId id="317" r:id="rId13"/>
    <p:sldId id="344" r:id="rId14"/>
    <p:sldId id="345" r:id="rId15"/>
    <p:sldId id="316" r:id="rId16"/>
    <p:sldId id="321" r:id="rId17"/>
    <p:sldId id="325" r:id="rId18"/>
    <p:sldId id="326" r:id="rId19"/>
    <p:sldId id="296" r:id="rId20"/>
    <p:sldId id="313" r:id="rId21"/>
    <p:sldId id="341" r:id="rId22"/>
    <p:sldId id="340" r:id="rId23"/>
    <p:sldId id="342" r:id="rId24"/>
    <p:sldId id="314" r:id="rId25"/>
    <p:sldId id="343" r:id="rId26"/>
    <p:sldId id="315" r:id="rId27"/>
    <p:sldId id="312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9CDA9"/>
    <a:srgbClr val="FF3F3F"/>
    <a:srgbClr val="FF2525"/>
    <a:srgbClr val="008800"/>
    <a:srgbClr val="FF00FF"/>
    <a:srgbClr val="000000"/>
    <a:srgbClr val="F8F8F8"/>
    <a:srgbClr val="EAEAEA"/>
    <a:srgbClr val="868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700" autoAdjust="0"/>
  </p:normalViewPr>
  <p:slideViewPr>
    <p:cSldViewPr>
      <p:cViewPr varScale="1">
        <p:scale>
          <a:sx n="70" d="100"/>
          <a:sy n="70" d="100"/>
        </p:scale>
        <p:origin x="-448" y="-96"/>
      </p:cViewPr>
      <p:guideLst>
        <p:guide orient="horz" pos="125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06B5-1F4D-4400-BF2C-DAC9E5999124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</dgm:pt>
    <dgm:pt modelId="{1EEA13FA-1F04-4DA7-B78E-83002FBA5585}">
      <dgm:prSet phldrT="[Text]"/>
      <dgm:spPr/>
      <dgm:t>
        <a:bodyPr/>
        <a:lstStyle/>
        <a:p>
          <a:r>
            <a:rPr lang="en-US" dirty="0" smtClean="0">
              <a:latin typeface="Helvetica 45 Light" pitchFamily="34" charset="0"/>
            </a:rPr>
            <a:t>Implementing SERI </a:t>
          </a:r>
          <a:r>
            <a:rPr lang="en-US" dirty="0" smtClean="0">
              <a:latin typeface="Helvetica 45 Light" pitchFamily="34" charset="0"/>
            </a:rPr>
            <a:t>strategies in China </a:t>
          </a:r>
          <a:endParaRPr lang="en-US" dirty="0">
            <a:latin typeface="Helvetica 45 Light" pitchFamily="34" charset="0"/>
          </a:endParaRPr>
        </a:p>
      </dgm:t>
    </dgm:pt>
    <dgm:pt modelId="{9D80F731-3734-42D9-9CCA-C802F03ABD90}" type="parTrans" cxnId="{A6802794-DD04-46FB-865C-E0BF4A4E0DE8}">
      <dgm:prSet/>
      <dgm:spPr/>
      <dgm:t>
        <a:bodyPr/>
        <a:lstStyle/>
        <a:p>
          <a:endParaRPr lang="en-US"/>
        </a:p>
      </dgm:t>
    </dgm:pt>
    <dgm:pt modelId="{266FED97-4B2C-4211-8E7F-D2A888CFA336}" type="sibTrans" cxnId="{A6802794-DD04-46FB-865C-E0BF4A4E0DE8}">
      <dgm:prSet/>
      <dgm:spPr/>
      <dgm:t>
        <a:bodyPr/>
        <a:lstStyle/>
        <a:p>
          <a:endParaRPr lang="en-US"/>
        </a:p>
      </dgm:t>
    </dgm:pt>
    <dgm:pt modelId="{14DE3A4C-3048-490B-B7C0-5E5C76E95169}">
      <dgm:prSet/>
      <dgm:spPr/>
      <dgm:t>
        <a:bodyPr/>
        <a:lstStyle/>
        <a:p>
          <a:r>
            <a:rPr lang="en-US" dirty="0" smtClean="0">
              <a:latin typeface="Helvetica 45 Light" pitchFamily="34" charset="0"/>
            </a:rPr>
            <a:t>Operating under public – private partnership model</a:t>
          </a:r>
        </a:p>
      </dgm:t>
    </dgm:pt>
    <dgm:pt modelId="{0E48655F-806A-471F-8E3D-140DB38DAF61}" type="parTrans" cxnId="{4D42DA2B-B0B6-4B8D-9B7D-6D953011EDF2}">
      <dgm:prSet/>
      <dgm:spPr/>
      <dgm:t>
        <a:bodyPr/>
        <a:lstStyle/>
        <a:p>
          <a:endParaRPr lang="en-US"/>
        </a:p>
      </dgm:t>
    </dgm:pt>
    <dgm:pt modelId="{CC47F942-F723-4CFB-AE93-B85B51EDE6D1}" type="sibTrans" cxnId="{4D42DA2B-B0B6-4B8D-9B7D-6D953011EDF2}">
      <dgm:prSet/>
      <dgm:spPr/>
      <dgm:t>
        <a:bodyPr/>
        <a:lstStyle/>
        <a:p>
          <a:endParaRPr lang="en-US"/>
        </a:p>
      </dgm:t>
    </dgm:pt>
    <dgm:pt modelId="{03403F90-066D-42DD-B594-65756FBB2F04}">
      <dgm:prSet/>
      <dgm:spPr/>
      <dgm:t>
        <a:bodyPr/>
        <a:lstStyle/>
        <a:p>
          <a:r>
            <a:rPr lang="ja-JP" altLang="en-US" dirty="0" smtClean="0">
              <a:latin typeface="Helvetica 45 Light" pitchFamily="34" charset="0"/>
            </a:rPr>
            <a:t>“</a:t>
          </a:r>
          <a:r>
            <a:rPr lang="en-US" altLang="ja-JP" dirty="0" smtClean="0">
              <a:latin typeface="Helvetica 45 Light" pitchFamily="34" charset="0"/>
            </a:rPr>
            <a:t>Open source</a:t>
          </a:r>
          <a:r>
            <a:rPr lang="ja-JP" altLang="en-US" dirty="0" smtClean="0">
              <a:latin typeface="Helvetica 45 Light" pitchFamily="34" charset="0"/>
            </a:rPr>
            <a:t>”</a:t>
          </a:r>
          <a:r>
            <a:rPr lang="en-US" altLang="ja-JP" dirty="0" smtClean="0">
              <a:latin typeface="Helvetica 45 Light" pitchFamily="34" charset="0"/>
            </a:rPr>
            <a:t> platform for discussion / ideas</a:t>
          </a:r>
          <a:endParaRPr lang="en-US" dirty="0" smtClean="0">
            <a:latin typeface="Helvetica 45 Light" pitchFamily="34" charset="0"/>
          </a:endParaRPr>
        </a:p>
      </dgm:t>
    </dgm:pt>
    <dgm:pt modelId="{45743276-205D-469B-B0AA-D291C1816696}" type="parTrans" cxnId="{DA039A5A-AFCC-4854-B1C6-3952DA2E81B3}">
      <dgm:prSet/>
      <dgm:spPr/>
      <dgm:t>
        <a:bodyPr/>
        <a:lstStyle/>
        <a:p>
          <a:endParaRPr lang="en-US"/>
        </a:p>
      </dgm:t>
    </dgm:pt>
    <dgm:pt modelId="{06A61528-6315-4AE0-9A41-13AD5308DCD2}" type="sibTrans" cxnId="{DA039A5A-AFCC-4854-B1C6-3952DA2E81B3}">
      <dgm:prSet/>
      <dgm:spPr/>
      <dgm:t>
        <a:bodyPr/>
        <a:lstStyle/>
        <a:p>
          <a:endParaRPr lang="en-US"/>
        </a:p>
      </dgm:t>
    </dgm:pt>
    <dgm:pt modelId="{DCA731FF-4CE4-4AFE-B307-2DED31BEB3BC}">
      <dgm:prSet/>
      <dgm:spPr/>
      <dgm:t>
        <a:bodyPr/>
        <a:lstStyle/>
        <a:p>
          <a:r>
            <a:rPr lang="en-US" dirty="0" smtClean="0">
              <a:latin typeface="Helvetica 45 Light" pitchFamily="34" charset="0"/>
            </a:rPr>
            <a:t>Extended team also in Beijing and Guangzhou</a:t>
          </a:r>
        </a:p>
      </dgm:t>
    </dgm:pt>
    <dgm:pt modelId="{ED349799-C48B-45B0-9ADB-C572C6A363A8}" type="parTrans" cxnId="{96ACE1FD-04AD-47AB-8E88-C4C664795FDF}">
      <dgm:prSet/>
      <dgm:spPr/>
      <dgm:t>
        <a:bodyPr/>
        <a:lstStyle/>
        <a:p>
          <a:endParaRPr lang="en-US"/>
        </a:p>
      </dgm:t>
    </dgm:pt>
    <dgm:pt modelId="{AA3A29C8-6C73-4BF2-8601-5208B448170B}" type="sibTrans" cxnId="{96ACE1FD-04AD-47AB-8E88-C4C664795FDF}">
      <dgm:prSet/>
      <dgm:spPr/>
      <dgm:t>
        <a:bodyPr/>
        <a:lstStyle/>
        <a:p>
          <a:endParaRPr lang="en-US"/>
        </a:p>
      </dgm:t>
    </dgm:pt>
    <dgm:pt modelId="{0447CE6F-162D-4E74-AADE-2D301CBF1AD1}">
      <dgm:prSet/>
      <dgm:spPr/>
      <dgm:t>
        <a:bodyPr/>
        <a:lstStyle/>
        <a:p>
          <a:r>
            <a:rPr lang="en-US" dirty="0" smtClean="0">
              <a:latin typeface="Helvetica 45 Light" pitchFamily="34" charset="0"/>
            </a:rPr>
            <a:t>Part of Consulate General in Shanghai (integrated services)</a:t>
          </a:r>
        </a:p>
      </dgm:t>
    </dgm:pt>
    <dgm:pt modelId="{F468EE03-DF4A-4DFE-A907-4008BC1ADEE3}" type="sibTrans" cxnId="{B40279A3-34CA-45B7-8111-98F9A274F5DF}">
      <dgm:prSet/>
      <dgm:spPr/>
      <dgm:t>
        <a:bodyPr/>
        <a:lstStyle/>
        <a:p>
          <a:endParaRPr lang="en-US"/>
        </a:p>
      </dgm:t>
    </dgm:pt>
    <dgm:pt modelId="{995DAEF3-5595-42DA-A78E-25C848AB039D}" type="parTrans" cxnId="{B40279A3-34CA-45B7-8111-98F9A274F5DF}">
      <dgm:prSet/>
      <dgm:spPr/>
      <dgm:t>
        <a:bodyPr/>
        <a:lstStyle/>
        <a:p>
          <a:endParaRPr lang="en-US"/>
        </a:p>
      </dgm:t>
    </dgm:pt>
    <dgm:pt modelId="{BD6AF731-76AA-43D3-957D-FEB918C7A026}" type="pres">
      <dgm:prSet presAssocID="{75E606B5-1F4D-4400-BF2C-DAC9E5999124}" presName="Name0" presStyleCnt="0">
        <dgm:presLayoutVars>
          <dgm:dir/>
          <dgm:resizeHandles val="exact"/>
        </dgm:presLayoutVars>
      </dgm:prSet>
      <dgm:spPr/>
    </dgm:pt>
    <dgm:pt modelId="{84CB7242-E61D-4AD2-B2C2-4B22A551336E}" type="pres">
      <dgm:prSet presAssocID="{1EEA13FA-1F04-4DA7-B78E-83002FBA5585}" presName="compNode" presStyleCnt="0"/>
      <dgm:spPr/>
    </dgm:pt>
    <dgm:pt modelId="{18544C52-7CAF-4333-A270-E6C82D6D34CC}" type="pres">
      <dgm:prSet presAssocID="{1EEA13FA-1F04-4DA7-B78E-83002FBA5585}" presName="pictRect" presStyleLbl="node1" presStyleIdx="0" presStyleCnt="5" custLinFactNeighborX="-97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7560C0A-B0D4-42C1-8505-3DB03204D177}" type="pres">
      <dgm:prSet presAssocID="{1EEA13FA-1F04-4DA7-B78E-83002FBA5585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C4408-8323-459E-B8E1-33BBAEF73DC0}" type="pres">
      <dgm:prSet presAssocID="{266FED97-4B2C-4211-8E7F-D2A888CFA3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E748E0-8DB3-4310-8814-21055E6636E9}" type="pres">
      <dgm:prSet presAssocID="{0447CE6F-162D-4E74-AADE-2D301CBF1AD1}" presName="compNode" presStyleCnt="0"/>
      <dgm:spPr/>
    </dgm:pt>
    <dgm:pt modelId="{F86D9EA5-83BD-4EC6-8998-BC7E22A406B6}" type="pres">
      <dgm:prSet presAssocID="{0447CE6F-162D-4E74-AADE-2D301CBF1AD1}" presName="pictRect" presStyleLbl="nod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399FFFF-65CE-45C0-B2C2-0BB1D9E55797}" type="pres">
      <dgm:prSet presAssocID="{0447CE6F-162D-4E74-AADE-2D301CBF1AD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D31BB-F76E-4931-9535-6101C069CA9D}" type="pres">
      <dgm:prSet presAssocID="{F468EE03-DF4A-4DFE-A907-4008BC1ADE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513B32-2A8C-46B9-ADF4-A906F0C81B66}" type="pres">
      <dgm:prSet presAssocID="{DCA731FF-4CE4-4AFE-B307-2DED31BEB3BC}" presName="compNode" presStyleCnt="0"/>
      <dgm:spPr/>
    </dgm:pt>
    <dgm:pt modelId="{56D734BB-0173-426A-B334-85B218F95862}" type="pres">
      <dgm:prSet presAssocID="{DCA731FF-4CE4-4AFE-B307-2DED31BEB3BC}" presName="pictRect" presStyleLbl="nod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800BA41-119C-4966-92EE-D83FAA2FFDF3}" type="pres">
      <dgm:prSet presAssocID="{DCA731FF-4CE4-4AFE-B307-2DED31BEB3BC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CF778-89EC-4DDE-BB04-F264D2DA834A}" type="pres">
      <dgm:prSet presAssocID="{AA3A29C8-6C73-4BF2-8601-5208B44817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75856-A55C-4ED4-AF2B-2D3019606AF7}" type="pres">
      <dgm:prSet presAssocID="{14DE3A4C-3048-490B-B7C0-5E5C76E95169}" presName="compNode" presStyleCnt="0"/>
      <dgm:spPr/>
    </dgm:pt>
    <dgm:pt modelId="{F70BB4EE-FFCD-402E-B0F3-CAF63516505D}" type="pres">
      <dgm:prSet presAssocID="{14DE3A4C-3048-490B-B7C0-5E5C76E95169}" presName="pictRect" presStyleLbl="nod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865B415-E8FA-44F7-A039-780272BF52F2}" type="pres">
      <dgm:prSet presAssocID="{14DE3A4C-3048-490B-B7C0-5E5C76E95169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93CFF-2B57-4530-8FEA-1D87DF8699ED}" type="pres">
      <dgm:prSet presAssocID="{CC47F942-F723-4CFB-AE93-B85B51EDE6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606F26-71D9-4D5B-8B1A-B30572CC9169}" type="pres">
      <dgm:prSet presAssocID="{03403F90-066D-42DD-B594-65756FBB2F04}" presName="compNode" presStyleCnt="0"/>
      <dgm:spPr/>
    </dgm:pt>
    <dgm:pt modelId="{B7E54835-AFF1-40A8-8AEE-DC93FE8D4D9F}" type="pres">
      <dgm:prSet presAssocID="{03403F90-066D-42DD-B594-65756FBB2F04}" presName="pictRect" presStyleLbl="nod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2B32FA74-2BAB-425D-94AF-C9A270C5F353}" type="pres">
      <dgm:prSet presAssocID="{03403F90-066D-42DD-B594-65756FBB2F04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5E065-CDED-844E-95D1-280E33471255}" type="presOf" srcId="{F468EE03-DF4A-4DFE-A907-4008BC1ADEE3}" destId="{CE7D31BB-F76E-4931-9535-6101C069CA9D}" srcOrd="0" destOrd="0" presId="urn:microsoft.com/office/officeart/2005/8/layout/pList1#2"/>
    <dgm:cxn modelId="{CA433506-9CC5-2C4B-BAB7-1C12F6A37030}" type="presOf" srcId="{AA3A29C8-6C73-4BF2-8601-5208B448170B}" destId="{DE6CF778-89EC-4DDE-BB04-F264D2DA834A}" srcOrd="0" destOrd="0" presId="urn:microsoft.com/office/officeart/2005/8/layout/pList1#2"/>
    <dgm:cxn modelId="{96ACE1FD-04AD-47AB-8E88-C4C664795FDF}" srcId="{75E606B5-1F4D-4400-BF2C-DAC9E5999124}" destId="{DCA731FF-4CE4-4AFE-B307-2DED31BEB3BC}" srcOrd="2" destOrd="0" parTransId="{ED349799-C48B-45B0-9ADB-C572C6A363A8}" sibTransId="{AA3A29C8-6C73-4BF2-8601-5208B448170B}"/>
    <dgm:cxn modelId="{3F8F7399-6B56-A148-89CE-F10B565DBF41}" type="presOf" srcId="{03403F90-066D-42DD-B594-65756FBB2F04}" destId="{2B32FA74-2BAB-425D-94AF-C9A270C5F353}" srcOrd="0" destOrd="0" presId="urn:microsoft.com/office/officeart/2005/8/layout/pList1#2"/>
    <dgm:cxn modelId="{A6802794-DD04-46FB-865C-E0BF4A4E0DE8}" srcId="{75E606B5-1F4D-4400-BF2C-DAC9E5999124}" destId="{1EEA13FA-1F04-4DA7-B78E-83002FBA5585}" srcOrd="0" destOrd="0" parTransId="{9D80F731-3734-42D9-9CCA-C802F03ABD90}" sibTransId="{266FED97-4B2C-4211-8E7F-D2A888CFA336}"/>
    <dgm:cxn modelId="{4D42DA2B-B0B6-4B8D-9B7D-6D953011EDF2}" srcId="{75E606B5-1F4D-4400-BF2C-DAC9E5999124}" destId="{14DE3A4C-3048-490B-B7C0-5E5C76E95169}" srcOrd="3" destOrd="0" parTransId="{0E48655F-806A-471F-8E3D-140DB38DAF61}" sibTransId="{CC47F942-F723-4CFB-AE93-B85B51EDE6D1}"/>
    <dgm:cxn modelId="{A672B297-7CA0-DE48-A33A-2798CFE3F5B1}" type="presOf" srcId="{14DE3A4C-3048-490B-B7C0-5E5C76E95169}" destId="{C865B415-E8FA-44F7-A039-780272BF52F2}" srcOrd="0" destOrd="0" presId="urn:microsoft.com/office/officeart/2005/8/layout/pList1#2"/>
    <dgm:cxn modelId="{2B21033A-93AA-EA42-B981-093C301B3865}" type="presOf" srcId="{CC47F942-F723-4CFB-AE93-B85B51EDE6D1}" destId="{BD793CFF-2B57-4530-8FEA-1D87DF8699ED}" srcOrd="0" destOrd="0" presId="urn:microsoft.com/office/officeart/2005/8/layout/pList1#2"/>
    <dgm:cxn modelId="{DA039A5A-AFCC-4854-B1C6-3952DA2E81B3}" srcId="{75E606B5-1F4D-4400-BF2C-DAC9E5999124}" destId="{03403F90-066D-42DD-B594-65756FBB2F04}" srcOrd="4" destOrd="0" parTransId="{45743276-205D-469B-B0AA-D291C1816696}" sibTransId="{06A61528-6315-4AE0-9A41-13AD5308DCD2}"/>
    <dgm:cxn modelId="{66779252-B7BC-164F-B0B9-7BFED5B47F4F}" type="presOf" srcId="{0447CE6F-162D-4E74-AADE-2D301CBF1AD1}" destId="{1399FFFF-65CE-45C0-B2C2-0BB1D9E55797}" srcOrd="0" destOrd="0" presId="urn:microsoft.com/office/officeart/2005/8/layout/pList1#2"/>
    <dgm:cxn modelId="{E6E07BFE-AD9D-C34E-8D92-29800CADEDA3}" type="presOf" srcId="{266FED97-4B2C-4211-8E7F-D2A888CFA336}" destId="{699C4408-8323-459E-B8E1-33BBAEF73DC0}" srcOrd="0" destOrd="0" presId="urn:microsoft.com/office/officeart/2005/8/layout/pList1#2"/>
    <dgm:cxn modelId="{B40279A3-34CA-45B7-8111-98F9A274F5DF}" srcId="{75E606B5-1F4D-4400-BF2C-DAC9E5999124}" destId="{0447CE6F-162D-4E74-AADE-2D301CBF1AD1}" srcOrd="1" destOrd="0" parTransId="{995DAEF3-5595-42DA-A78E-25C848AB039D}" sibTransId="{F468EE03-DF4A-4DFE-A907-4008BC1ADEE3}"/>
    <dgm:cxn modelId="{4DF53F06-CA33-DA40-AC33-17A1D3B6AC04}" type="presOf" srcId="{1EEA13FA-1F04-4DA7-B78E-83002FBA5585}" destId="{E7560C0A-B0D4-42C1-8505-3DB03204D177}" srcOrd="0" destOrd="0" presId="urn:microsoft.com/office/officeart/2005/8/layout/pList1#2"/>
    <dgm:cxn modelId="{46B284A3-D5E0-8140-84C1-09D4D9715F5B}" type="presOf" srcId="{75E606B5-1F4D-4400-BF2C-DAC9E5999124}" destId="{BD6AF731-76AA-43D3-957D-FEB918C7A026}" srcOrd="0" destOrd="0" presId="urn:microsoft.com/office/officeart/2005/8/layout/pList1#2"/>
    <dgm:cxn modelId="{CFD23B0F-BDAF-394D-A043-4BCE8961C8A0}" type="presOf" srcId="{DCA731FF-4CE4-4AFE-B307-2DED31BEB3BC}" destId="{2800BA41-119C-4966-92EE-D83FAA2FFDF3}" srcOrd="0" destOrd="0" presId="urn:microsoft.com/office/officeart/2005/8/layout/pList1#2"/>
    <dgm:cxn modelId="{525F0E94-223C-404C-A1FB-F3838AD3425A}" type="presParOf" srcId="{BD6AF731-76AA-43D3-957D-FEB918C7A026}" destId="{84CB7242-E61D-4AD2-B2C2-4B22A551336E}" srcOrd="0" destOrd="0" presId="urn:microsoft.com/office/officeart/2005/8/layout/pList1#2"/>
    <dgm:cxn modelId="{3AAC908D-8033-AC48-94C8-A216F1FDFFB7}" type="presParOf" srcId="{84CB7242-E61D-4AD2-B2C2-4B22A551336E}" destId="{18544C52-7CAF-4333-A270-E6C82D6D34CC}" srcOrd="0" destOrd="0" presId="urn:microsoft.com/office/officeart/2005/8/layout/pList1#2"/>
    <dgm:cxn modelId="{6E26B74B-268B-2D42-AE69-5B70FC985A94}" type="presParOf" srcId="{84CB7242-E61D-4AD2-B2C2-4B22A551336E}" destId="{E7560C0A-B0D4-42C1-8505-3DB03204D177}" srcOrd="1" destOrd="0" presId="urn:microsoft.com/office/officeart/2005/8/layout/pList1#2"/>
    <dgm:cxn modelId="{522BD80D-D706-C04C-80E3-45C385C84436}" type="presParOf" srcId="{BD6AF731-76AA-43D3-957D-FEB918C7A026}" destId="{699C4408-8323-459E-B8E1-33BBAEF73DC0}" srcOrd="1" destOrd="0" presId="urn:microsoft.com/office/officeart/2005/8/layout/pList1#2"/>
    <dgm:cxn modelId="{038B86B1-F8CE-8544-8672-F7B51B341D43}" type="presParOf" srcId="{BD6AF731-76AA-43D3-957D-FEB918C7A026}" destId="{12E748E0-8DB3-4310-8814-21055E6636E9}" srcOrd="2" destOrd="0" presId="urn:microsoft.com/office/officeart/2005/8/layout/pList1#2"/>
    <dgm:cxn modelId="{35BA628E-3019-2C4B-B174-0944BE9547A4}" type="presParOf" srcId="{12E748E0-8DB3-4310-8814-21055E6636E9}" destId="{F86D9EA5-83BD-4EC6-8998-BC7E22A406B6}" srcOrd="0" destOrd="0" presId="urn:microsoft.com/office/officeart/2005/8/layout/pList1#2"/>
    <dgm:cxn modelId="{344C55C5-D144-CB4E-8B70-33D3508EB94A}" type="presParOf" srcId="{12E748E0-8DB3-4310-8814-21055E6636E9}" destId="{1399FFFF-65CE-45C0-B2C2-0BB1D9E55797}" srcOrd="1" destOrd="0" presId="urn:microsoft.com/office/officeart/2005/8/layout/pList1#2"/>
    <dgm:cxn modelId="{0AAB4C8A-D2BE-CC47-BA45-212B79F12B84}" type="presParOf" srcId="{BD6AF731-76AA-43D3-957D-FEB918C7A026}" destId="{CE7D31BB-F76E-4931-9535-6101C069CA9D}" srcOrd="3" destOrd="0" presId="urn:microsoft.com/office/officeart/2005/8/layout/pList1#2"/>
    <dgm:cxn modelId="{9F10FC3E-5B88-C246-990F-6ED0B895BD2B}" type="presParOf" srcId="{BD6AF731-76AA-43D3-957D-FEB918C7A026}" destId="{78513B32-2A8C-46B9-ADF4-A906F0C81B66}" srcOrd="4" destOrd="0" presId="urn:microsoft.com/office/officeart/2005/8/layout/pList1#2"/>
    <dgm:cxn modelId="{90F4339B-65C0-4648-A8F3-9F504C2E3BB3}" type="presParOf" srcId="{78513B32-2A8C-46B9-ADF4-A906F0C81B66}" destId="{56D734BB-0173-426A-B334-85B218F95862}" srcOrd="0" destOrd="0" presId="urn:microsoft.com/office/officeart/2005/8/layout/pList1#2"/>
    <dgm:cxn modelId="{D158642A-00B7-E94C-B654-716B762671A6}" type="presParOf" srcId="{78513B32-2A8C-46B9-ADF4-A906F0C81B66}" destId="{2800BA41-119C-4966-92EE-D83FAA2FFDF3}" srcOrd="1" destOrd="0" presId="urn:microsoft.com/office/officeart/2005/8/layout/pList1#2"/>
    <dgm:cxn modelId="{71199A9F-83AC-5D49-A629-EFF742EAE385}" type="presParOf" srcId="{BD6AF731-76AA-43D3-957D-FEB918C7A026}" destId="{DE6CF778-89EC-4DDE-BB04-F264D2DA834A}" srcOrd="5" destOrd="0" presId="urn:microsoft.com/office/officeart/2005/8/layout/pList1#2"/>
    <dgm:cxn modelId="{1620D014-53C3-884D-9B7F-A9FC7A4626B8}" type="presParOf" srcId="{BD6AF731-76AA-43D3-957D-FEB918C7A026}" destId="{6DC75856-A55C-4ED4-AF2B-2D3019606AF7}" srcOrd="6" destOrd="0" presId="urn:microsoft.com/office/officeart/2005/8/layout/pList1#2"/>
    <dgm:cxn modelId="{8B53A591-C2CA-7248-8B3D-9C72500C6A25}" type="presParOf" srcId="{6DC75856-A55C-4ED4-AF2B-2D3019606AF7}" destId="{F70BB4EE-FFCD-402E-B0F3-CAF63516505D}" srcOrd="0" destOrd="0" presId="urn:microsoft.com/office/officeart/2005/8/layout/pList1#2"/>
    <dgm:cxn modelId="{B5659EC0-66C1-7642-9C51-D8CEC5F6B75B}" type="presParOf" srcId="{6DC75856-A55C-4ED4-AF2B-2D3019606AF7}" destId="{C865B415-E8FA-44F7-A039-780272BF52F2}" srcOrd="1" destOrd="0" presId="urn:microsoft.com/office/officeart/2005/8/layout/pList1#2"/>
    <dgm:cxn modelId="{19CA1553-2FCD-4D41-B665-D8DF934B99C8}" type="presParOf" srcId="{BD6AF731-76AA-43D3-957D-FEB918C7A026}" destId="{BD793CFF-2B57-4530-8FEA-1D87DF8699ED}" srcOrd="7" destOrd="0" presId="urn:microsoft.com/office/officeart/2005/8/layout/pList1#2"/>
    <dgm:cxn modelId="{867EAC54-2A0F-B04D-A5DF-1325A73CBC24}" type="presParOf" srcId="{BD6AF731-76AA-43D3-957D-FEB918C7A026}" destId="{A7606F26-71D9-4D5B-8B1A-B30572CC9169}" srcOrd="8" destOrd="0" presId="urn:microsoft.com/office/officeart/2005/8/layout/pList1#2"/>
    <dgm:cxn modelId="{7B8C5CDB-3CF7-D44C-93C7-81C198618CDD}" type="presParOf" srcId="{A7606F26-71D9-4D5B-8B1A-B30572CC9169}" destId="{B7E54835-AFF1-40A8-8AEE-DC93FE8D4D9F}" srcOrd="0" destOrd="0" presId="urn:microsoft.com/office/officeart/2005/8/layout/pList1#2"/>
    <dgm:cxn modelId="{AF93E454-3F3A-F141-9C80-125BCBC31ACA}" type="presParOf" srcId="{A7606F26-71D9-4D5B-8B1A-B30572CC9169}" destId="{2B32FA74-2BAB-425D-94AF-C9A270C5F35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0FC5F-DC4C-44FC-86DF-AA4A674BBEB1}" type="doc">
      <dgm:prSet loTypeId="urn:microsoft.com/office/officeart/2005/8/layout/venn1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C4625947-F691-4750-9520-586A54E54D46}">
      <dgm:prSet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Helvetica 45 Light" pitchFamily="34" charset="0"/>
            </a:rPr>
            <a:t>School Education</a:t>
          </a:r>
        </a:p>
        <a:p>
          <a:pPr rtl="0"/>
          <a:r>
            <a:rPr lang="zh-CN" altLang="en-US" dirty="0" smtClean="0">
              <a:solidFill>
                <a:schemeClr val="bg1"/>
              </a:solidFill>
              <a:latin typeface="Helvetica 45 Light" pitchFamily="34" charset="0"/>
            </a:rPr>
            <a:t>学校教育</a:t>
          </a:r>
          <a:endParaRPr lang="en-US" dirty="0">
            <a:solidFill>
              <a:schemeClr val="bg1"/>
            </a:solidFill>
            <a:latin typeface="Helvetica 45 Light" pitchFamily="34" charset="0"/>
          </a:endParaRPr>
        </a:p>
      </dgm:t>
    </dgm:pt>
    <dgm:pt modelId="{E5BE828D-DEAA-4D30-BD15-695BC7F5717B}" type="parTrans" cxnId="{70103C1A-48C5-4080-A34E-106B2AEBE5F4}">
      <dgm:prSet/>
      <dgm:spPr/>
      <dgm:t>
        <a:bodyPr/>
        <a:lstStyle/>
        <a:p>
          <a:endParaRPr lang="en-US">
            <a:latin typeface="Helvetica 45 Light" pitchFamily="34" charset="0"/>
          </a:endParaRPr>
        </a:p>
      </dgm:t>
    </dgm:pt>
    <dgm:pt modelId="{14B1849D-5501-41CD-A014-546A03C0A42B}" type="sibTrans" cxnId="{70103C1A-48C5-4080-A34E-106B2AEBE5F4}">
      <dgm:prSet/>
      <dgm:spPr/>
      <dgm:t>
        <a:bodyPr/>
        <a:lstStyle/>
        <a:p>
          <a:endParaRPr lang="en-US">
            <a:latin typeface="Helvetica 45 Light" pitchFamily="34" charset="0"/>
          </a:endParaRPr>
        </a:p>
      </dgm:t>
    </dgm:pt>
    <dgm:pt modelId="{6B476677-5436-41D5-8ABF-FC61E945ABFA}">
      <dgm:prSet/>
      <dgm:spPr>
        <a:solidFill>
          <a:srgbClr val="F9CDA9">
            <a:alpha val="80000"/>
          </a:srgb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Helvetica 45 Light" pitchFamily="34" charset="0"/>
            </a:rPr>
            <a:t>Apprenticeship</a:t>
          </a:r>
        </a:p>
        <a:p>
          <a:pPr rtl="0"/>
          <a:r>
            <a:rPr lang="zh-CN" altLang="en-US" dirty="0" smtClean="0">
              <a:solidFill>
                <a:schemeClr val="bg1"/>
              </a:solidFill>
              <a:latin typeface="Helvetica 45 Light" pitchFamily="34" charset="0"/>
            </a:rPr>
            <a:t>学徒制</a:t>
          </a:r>
          <a:endParaRPr lang="en-US" dirty="0">
            <a:solidFill>
              <a:schemeClr val="bg1"/>
            </a:solidFill>
            <a:latin typeface="Helvetica 45 Light" pitchFamily="34" charset="0"/>
          </a:endParaRPr>
        </a:p>
      </dgm:t>
    </dgm:pt>
    <dgm:pt modelId="{5DA7B7D9-6780-4CB0-8B42-B2B487457195}" type="parTrans" cxnId="{90EF7AB0-9075-4F79-B15B-397B5DDB6832}">
      <dgm:prSet/>
      <dgm:spPr/>
      <dgm:t>
        <a:bodyPr/>
        <a:lstStyle/>
        <a:p>
          <a:endParaRPr lang="en-US">
            <a:latin typeface="Helvetica 45 Light" pitchFamily="34" charset="0"/>
          </a:endParaRPr>
        </a:p>
      </dgm:t>
    </dgm:pt>
    <dgm:pt modelId="{E92EDA0E-33E0-4950-A155-200D232AB97D}" type="sibTrans" cxnId="{90EF7AB0-9075-4F79-B15B-397B5DDB6832}">
      <dgm:prSet/>
      <dgm:spPr/>
      <dgm:t>
        <a:bodyPr/>
        <a:lstStyle/>
        <a:p>
          <a:endParaRPr lang="en-US">
            <a:latin typeface="Helvetica 45 Light" pitchFamily="34" charset="0"/>
          </a:endParaRPr>
        </a:p>
      </dgm:t>
    </dgm:pt>
    <dgm:pt modelId="{8DB418D3-F8FD-459E-BAD2-4B2ED3FB1DE7}" type="pres">
      <dgm:prSet presAssocID="{2B00FC5F-DC4C-44FC-86DF-AA4A674BBEB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3DE02-3880-4F2F-A1F3-A1A36AD935C6}" type="pres">
      <dgm:prSet presAssocID="{C4625947-F691-4750-9520-586A54E54D46}" presName="circ1" presStyleLbl="vennNode1" presStyleIdx="0" presStyleCnt="2"/>
      <dgm:spPr/>
      <dgm:t>
        <a:bodyPr/>
        <a:lstStyle/>
        <a:p>
          <a:endParaRPr lang="en-US"/>
        </a:p>
      </dgm:t>
    </dgm:pt>
    <dgm:pt modelId="{9F8EBC1E-E8DF-404C-B367-8E7CF696FCE2}" type="pres">
      <dgm:prSet presAssocID="{C4625947-F691-4750-9520-586A54E54D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E8A71-B092-4F48-AC1C-6879619A4146}" type="pres">
      <dgm:prSet presAssocID="{6B476677-5436-41D5-8ABF-FC61E945ABFA}" presName="circ2" presStyleLbl="vennNode1" presStyleIdx="1" presStyleCnt="2"/>
      <dgm:spPr/>
      <dgm:t>
        <a:bodyPr/>
        <a:lstStyle/>
        <a:p>
          <a:endParaRPr lang="en-US"/>
        </a:p>
      </dgm:t>
    </dgm:pt>
    <dgm:pt modelId="{49361881-4309-49BB-A989-8C56AF0BB0EB}" type="pres">
      <dgm:prSet presAssocID="{6B476677-5436-41D5-8ABF-FC61E945AB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9F380-D798-4A8F-9CD7-E908EE9AFFE3}" type="presOf" srcId="{6B476677-5436-41D5-8ABF-FC61E945ABFA}" destId="{81BE8A71-B092-4F48-AC1C-6879619A4146}" srcOrd="0" destOrd="0" presId="urn:microsoft.com/office/officeart/2005/8/layout/venn1"/>
    <dgm:cxn modelId="{330EA31C-DBEF-4BD5-A730-473D32607659}" type="presOf" srcId="{2B00FC5F-DC4C-44FC-86DF-AA4A674BBEB1}" destId="{8DB418D3-F8FD-459E-BAD2-4B2ED3FB1DE7}" srcOrd="0" destOrd="0" presId="urn:microsoft.com/office/officeart/2005/8/layout/venn1"/>
    <dgm:cxn modelId="{BF57EA4B-7582-457A-8586-8C5A0D4498DD}" type="presOf" srcId="{C4625947-F691-4750-9520-586A54E54D46}" destId="{9F8EBC1E-E8DF-404C-B367-8E7CF696FCE2}" srcOrd="1" destOrd="0" presId="urn:microsoft.com/office/officeart/2005/8/layout/venn1"/>
    <dgm:cxn modelId="{0790A700-5DBC-4E75-8B4C-F08345C5DB0A}" type="presOf" srcId="{C4625947-F691-4750-9520-586A54E54D46}" destId="{1703DE02-3880-4F2F-A1F3-A1A36AD935C6}" srcOrd="0" destOrd="0" presId="urn:microsoft.com/office/officeart/2005/8/layout/venn1"/>
    <dgm:cxn modelId="{70103C1A-48C5-4080-A34E-106B2AEBE5F4}" srcId="{2B00FC5F-DC4C-44FC-86DF-AA4A674BBEB1}" destId="{C4625947-F691-4750-9520-586A54E54D46}" srcOrd="0" destOrd="0" parTransId="{E5BE828D-DEAA-4D30-BD15-695BC7F5717B}" sibTransId="{14B1849D-5501-41CD-A014-546A03C0A42B}"/>
    <dgm:cxn modelId="{90EF7AB0-9075-4F79-B15B-397B5DDB6832}" srcId="{2B00FC5F-DC4C-44FC-86DF-AA4A674BBEB1}" destId="{6B476677-5436-41D5-8ABF-FC61E945ABFA}" srcOrd="1" destOrd="0" parTransId="{5DA7B7D9-6780-4CB0-8B42-B2B487457195}" sibTransId="{E92EDA0E-33E0-4950-A155-200D232AB97D}"/>
    <dgm:cxn modelId="{E6C40CA9-7514-490C-8A5C-EB9DB8CBDF4F}" type="presOf" srcId="{6B476677-5436-41D5-8ABF-FC61E945ABFA}" destId="{49361881-4309-49BB-A989-8C56AF0BB0EB}" srcOrd="1" destOrd="0" presId="urn:microsoft.com/office/officeart/2005/8/layout/venn1"/>
    <dgm:cxn modelId="{B723D71B-A9CB-4029-8603-70709282909E}" type="presParOf" srcId="{8DB418D3-F8FD-459E-BAD2-4B2ED3FB1DE7}" destId="{1703DE02-3880-4F2F-A1F3-A1A36AD935C6}" srcOrd="0" destOrd="0" presId="urn:microsoft.com/office/officeart/2005/8/layout/venn1"/>
    <dgm:cxn modelId="{97626C62-3DD5-4DE2-8C53-5E28A18B8861}" type="presParOf" srcId="{8DB418D3-F8FD-459E-BAD2-4B2ED3FB1DE7}" destId="{9F8EBC1E-E8DF-404C-B367-8E7CF696FCE2}" srcOrd="1" destOrd="0" presId="urn:microsoft.com/office/officeart/2005/8/layout/venn1"/>
    <dgm:cxn modelId="{1E739831-E0AE-44E8-A1D8-BC192D9EE861}" type="presParOf" srcId="{8DB418D3-F8FD-459E-BAD2-4B2ED3FB1DE7}" destId="{81BE8A71-B092-4F48-AC1C-6879619A4146}" srcOrd="2" destOrd="0" presId="urn:microsoft.com/office/officeart/2005/8/layout/venn1"/>
    <dgm:cxn modelId="{E7EEDB7F-F56C-4F6D-9A24-EA269150C659}" type="presParOf" srcId="{8DB418D3-F8FD-459E-BAD2-4B2ED3FB1DE7}" destId="{49361881-4309-49BB-A989-8C56AF0BB0E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B1C337-CE80-4991-977F-F998EFD051BF}" type="doc">
      <dgm:prSet loTypeId="urn:microsoft.com/office/officeart/2005/8/layout/vList3#1" loCatId="picture" qsTypeId="urn:microsoft.com/office/officeart/2005/8/quickstyle/simple1" qsCatId="simple" csTypeId="urn:microsoft.com/office/officeart/2005/8/colors/accent3_4" csCatId="accent3" phldr="1"/>
      <dgm:spPr/>
    </dgm:pt>
    <dgm:pt modelId="{FCD43F51-6C15-4A51-B4F6-6F55C8E83F9F}">
      <dgm:prSet phldrT="[Text]" custT="1"/>
      <dgm:spPr/>
      <dgm:t>
        <a:bodyPr/>
        <a:lstStyle/>
        <a:p>
          <a:pPr marL="0" indent="0" algn="l"/>
          <a:r>
            <a:rPr lang="en-US" sz="1600" dirty="0" smtClean="0">
              <a:latin typeface="Helvetica 45 Light" pitchFamily="34" charset="0"/>
            </a:rPr>
            <a:t>Commercial food production system in &amp; around cities</a:t>
          </a:r>
          <a:endParaRPr lang="en-US" sz="1600" dirty="0">
            <a:latin typeface="Helvetica 45 Light" pitchFamily="34" charset="0"/>
          </a:endParaRPr>
        </a:p>
      </dgm:t>
    </dgm:pt>
    <dgm:pt modelId="{EEC0D55F-CB38-494B-9668-52B4F51E41B1}" type="parTrans" cxnId="{359E8953-35DB-4FD1-991F-8C5E29F02DCD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FD849A4B-B651-4226-B952-472D9E6267F3}" type="sibTrans" cxnId="{359E8953-35DB-4FD1-991F-8C5E29F02DCD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1E40E10A-5831-464B-A427-30B09CB516D3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Helvetica 45 Light" pitchFamily="34" charset="0"/>
            </a:rPr>
            <a:t>Operational know-how</a:t>
          </a:r>
          <a:endParaRPr lang="en-US" sz="1600" dirty="0">
            <a:latin typeface="Helvetica 45 Light" pitchFamily="34" charset="0"/>
          </a:endParaRPr>
        </a:p>
      </dgm:t>
    </dgm:pt>
    <dgm:pt modelId="{D205EBAF-4E6F-4E8A-9601-73735BEBCAA4}" type="parTrans" cxnId="{BBE34E63-EEED-4DB9-8DC9-AB952392FF22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2F0CD58F-22BA-47CB-AB21-C6557FBA8EA0}" type="sibTrans" cxnId="{BBE34E63-EEED-4DB9-8DC9-AB952392FF22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AC018D4B-B549-4632-B564-65B2C0C7AAF4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Helvetica 45 Light" pitchFamily="34" charset="0"/>
            </a:rPr>
            <a:t>Establish a costumer brand that guarantee to be organic, ultra-local &amp; ultra-fresh</a:t>
          </a:r>
          <a:endParaRPr lang="en-US" sz="1600" dirty="0">
            <a:latin typeface="Helvetica 45 Light" pitchFamily="34" charset="0"/>
          </a:endParaRPr>
        </a:p>
      </dgm:t>
    </dgm:pt>
    <dgm:pt modelId="{140F2A3B-67BC-4C02-BBF2-37AB5DE307EC}" type="parTrans" cxnId="{97CCEF5A-17E7-4327-B06B-47967CDA86D1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51C011A2-E6A6-4178-A5FC-04F6F9585F66}" type="sibTrans" cxnId="{97CCEF5A-17E7-4327-B06B-47967CDA86D1}">
      <dgm:prSet/>
      <dgm:spPr/>
      <dgm:t>
        <a:bodyPr/>
        <a:lstStyle/>
        <a:p>
          <a:pPr algn="l"/>
          <a:endParaRPr lang="en-US" sz="1600">
            <a:latin typeface="Helvetica 45 Light" pitchFamily="34" charset="0"/>
          </a:endParaRPr>
        </a:p>
      </dgm:t>
    </dgm:pt>
    <dgm:pt modelId="{779D311D-D0AA-4360-8B48-AD6E24D76DC8}" type="pres">
      <dgm:prSet presAssocID="{8AB1C337-CE80-4991-977F-F998EFD051BF}" presName="linearFlow" presStyleCnt="0">
        <dgm:presLayoutVars>
          <dgm:dir/>
          <dgm:resizeHandles val="exact"/>
        </dgm:presLayoutVars>
      </dgm:prSet>
      <dgm:spPr/>
    </dgm:pt>
    <dgm:pt modelId="{F948F1B3-01A9-484C-9373-23BD8C912E13}" type="pres">
      <dgm:prSet presAssocID="{FCD43F51-6C15-4A51-B4F6-6F55C8E83F9F}" presName="composite" presStyleCnt="0"/>
      <dgm:spPr/>
    </dgm:pt>
    <dgm:pt modelId="{F04650FA-79D4-47EA-B2BF-C4C876ACBF7C}" type="pres">
      <dgm:prSet presAssocID="{FCD43F51-6C15-4A51-B4F6-6F55C8E83F9F}" presName="imgShp" presStyleLbl="fgImgPlace1" presStyleIdx="0" presStyleCnt="3" custScaleX="42118" custScaleY="4211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51ACE8-D208-4CED-BD75-398B51F11891}" type="pres">
      <dgm:prSet presAssocID="{FCD43F51-6C15-4A51-B4F6-6F55C8E83F9F}" presName="txShp" presStyleLbl="node1" presStyleIdx="0" presStyleCnt="3" custScaleY="5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D87E9-3234-45EC-BC05-5EE891EE9014}" type="pres">
      <dgm:prSet presAssocID="{FD849A4B-B651-4226-B952-472D9E6267F3}" presName="spacing" presStyleCnt="0"/>
      <dgm:spPr/>
    </dgm:pt>
    <dgm:pt modelId="{38817244-E51D-4E7D-BE98-4F3A33097E22}" type="pres">
      <dgm:prSet presAssocID="{1E40E10A-5831-464B-A427-30B09CB516D3}" presName="composite" presStyleCnt="0"/>
      <dgm:spPr/>
    </dgm:pt>
    <dgm:pt modelId="{4E8E2D2B-0471-4E97-BD1B-858E2E774944}" type="pres">
      <dgm:prSet presAssocID="{1E40E10A-5831-464B-A427-30B09CB516D3}" presName="imgShp" presStyleLbl="fgImgPlace1" presStyleIdx="1" presStyleCnt="3" custScaleX="42118" custScaleY="42118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A9E7E9-B651-41E3-A666-1509F77B759B}" type="pres">
      <dgm:prSet presAssocID="{1E40E10A-5831-464B-A427-30B09CB516D3}" presName="txShp" presStyleLbl="node1" presStyleIdx="1" presStyleCnt="3" custScaleY="5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5B169-D12D-42ED-824B-470AD08E29E4}" type="pres">
      <dgm:prSet presAssocID="{2F0CD58F-22BA-47CB-AB21-C6557FBA8EA0}" presName="spacing" presStyleCnt="0"/>
      <dgm:spPr/>
    </dgm:pt>
    <dgm:pt modelId="{EFCA53D4-E06E-4350-99BA-88FC15AA0308}" type="pres">
      <dgm:prSet presAssocID="{AC018D4B-B549-4632-B564-65B2C0C7AAF4}" presName="composite" presStyleCnt="0"/>
      <dgm:spPr/>
    </dgm:pt>
    <dgm:pt modelId="{34193AA6-84F9-4384-8253-30179DF76EAF}" type="pres">
      <dgm:prSet presAssocID="{AC018D4B-B549-4632-B564-65B2C0C7AAF4}" presName="imgShp" presStyleLbl="fgImgPlace1" presStyleIdx="2" presStyleCnt="3" custScaleX="42118" custScaleY="4211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3AF301-A5D1-473D-B225-3FCE4C151DA4}" type="pres">
      <dgm:prSet presAssocID="{AC018D4B-B549-4632-B564-65B2C0C7AAF4}" presName="txShp" presStyleLbl="node1" presStyleIdx="2" presStyleCnt="3" custScaleY="5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34E63-EEED-4DB9-8DC9-AB952392FF22}" srcId="{8AB1C337-CE80-4991-977F-F998EFD051BF}" destId="{1E40E10A-5831-464B-A427-30B09CB516D3}" srcOrd="1" destOrd="0" parTransId="{D205EBAF-4E6F-4E8A-9601-73735BEBCAA4}" sibTransId="{2F0CD58F-22BA-47CB-AB21-C6557FBA8EA0}"/>
    <dgm:cxn modelId="{5B397E99-D699-4DAD-B9E4-DC3B6D8403D2}" type="presOf" srcId="{1E40E10A-5831-464B-A427-30B09CB516D3}" destId="{84A9E7E9-B651-41E3-A666-1509F77B759B}" srcOrd="0" destOrd="0" presId="urn:microsoft.com/office/officeart/2005/8/layout/vList3#1"/>
    <dgm:cxn modelId="{536E612B-119F-4080-9375-32771EDBD409}" type="presOf" srcId="{FCD43F51-6C15-4A51-B4F6-6F55C8E83F9F}" destId="{8751ACE8-D208-4CED-BD75-398B51F11891}" srcOrd="0" destOrd="0" presId="urn:microsoft.com/office/officeart/2005/8/layout/vList3#1"/>
    <dgm:cxn modelId="{359E8953-35DB-4FD1-991F-8C5E29F02DCD}" srcId="{8AB1C337-CE80-4991-977F-F998EFD051BF}" destId="{FCD43F51-6C15-4A51-B4F6-6F55C8E83F9F}" srcOrd="0" destOrd="0" parTransId="{EEC0D55F-CB38-494B-9668-52B4F51E41B1}" sibTransId="{FD849A4B-B651-4226-B952-472D9E6267F3}"/>
    <dgm:cxn modelId="{9AFD3B8E-5C72-4735-BAA4-E1E932C2A0FD}" type="presOf" srcId="{AC018D4B-B549-4632-B564-65B2C0C7AAF4}" destId="{9A3AF301-A5D1-473D-B225-3FCE4C151DA4}" srcOrd="0" destOrd="0" presId="urn:microsoft.com/office/officeart/2005/8/layout/vList3#1"/>
    <dgm:cxn modelId="{D1E74AF2-8DF3-4C15-8A7F-F2D8416B8139}" type="presOf" srcId="{8AB1C337-CE80-4991-977F-F998EFD051BF}" destId="{779D311D-D0AA-4360-8B48-AD6E24D76DC8}" srcOrd="0" destOrd="0" presId="urn:microsoft.com/office/officeart/2005/8/layout/vList3#1"/>
    <dgm:cxn modelId="{97CCEF5A-17E7-4327-B06B-47967CDA86D1}" srcId="{8AB1C337-CE80-4991-977F-F998EFD051BF}" destId="{AC018D4B-B549-4632-B564-65B2C0C7AAF4}" srcOrd="2" destOrd="0" parTransId="{140F2A3B-67BC-4C02-BBF2-37AB5DE307EC}" sibTransId="{51C011A2-E6A6-4178-A5FC-04F6F9585F66}"/>
    <dgm:cxn modelId="{A3EE09B6-532B-43E5-A979-8D9A33230B55}" type="presParOf" srcId="{779D311D-D0AA-4360-8B48-AD6E24D76DC8}" destId="{F948F1B3-01A9-484C-9373-23BD8C912E13}" srcOrd="0" destOrd="0" presId="urn:microsoft.com/office/officeart/2005/8/layout/vList3#1"/>
    <dgm:cxn modelId="{5281B94E-E936-4766-9537-02DAC77F7A6B}" type="presParOf" srcId="{F948F1B3-01A9-484C-9373-23BD8C912E13}" destId="{F04650FA-79D4-47EA-B2BF-C4C876ACBF7C}" srcOrd="0" destOrd="0" presId="urn:microsoft.com/office/officeart/2005/8/layout/vList3#1"/>
    <dgm:cxn modelId="{C240AD8D-F0FE-4E32-AC54-2BB32528410C}" type="presParOf" srcId="{F948F1B3-01A9-484C-9373-23BD8C912E13}" destId="{8751ACE8-D208-4CED-BD75-398B51F11891}" srcOrd="1" destOrd="0" presId="urn:microsoft.com/office/officeart/2005/8/layout/vList3#1"/>
    <dgm:cxn modelId="{670AB7D1-F797-42D5-93B2-D17D2ADA7B79}" type="presParOf" srcId="{779D311D-D0AA-4360-8B48-AD6E24D76DC8}" destId="{941D87E9-3234-45EC-BC05-5EE891EE9014}" srcOrd="1" destOrd="0" presId="urn:microsoft.com/office/officeart/2005/8/layout/vList3#1"/>
    <dgm:cxn modelId="{6A466C62-150E-4589-9EDB-7BF8D77F4A97}" type="presParOf" srcId="{779D311D-D0AA-4360-8B48-AD6E24D76DC8}" destId="{38817244-E51D-4E7D-BE98-4F3A33097E22}" srcOrd="2" destOrd="0" presId="urn:microsoft.com/office/officeart/2005/8/layout/vList3#1"/>
    <dgm:cxn modelId="{0BD0FF9C-9741-4998-B549-79026EA9DB9A}" type="presParOf" srcId="{38817244-E51D-4E7D-BE98-4F3A33097E22}" destId="{4E8E2D2B-0471-4E97-BD1B-858E2E774944}" srcOrd="0" destOrd="0" presId="urn:microsoft.com/office/officeart/2005/8/layout/vList3#1"/>
    <dgm:cxn modelId="{491FCDF0-06F1-41E9-B7A6-9FB08134018C}" type="presParOf" srcId="{38817244-E51D-4E7D-BE98-4F3A33097E22}" destId="{84A9E7E9-B651-41E3-A666-1509F77B759B}" srcOrd="1" destOrd="0" presId="urn:microsoft.com/office/officeart/2005/8/layout/vList3#1"/>
    <dgm:cxn modelId="{B7227265-79D4-4EE0-BFC6-45BCCF3A1F83}" type="presParOf" srcId="{779D311D-D0AA-4360-8B48-AD6E24D76DC8}" destId="{53B5B169-D12D-42ED-824B-470AD08E29E4}" srcOrd="3" destOrd="0" presId="urn:microsoft.com/office/officeart/2005/8/layout/vList3#1"/>
    <dgm:cxn modelId="{D046E7D7-E380-44E5-BEE9-1D13CACA8C81}" type="presParOf" srcId="{779D311D-D0AA-4360-8B48-AD6E24D76DC8}" destId="{EFCA53D4-E06E-4350-99BA-88FC15AA0308}" srcOrd="4" destOrd="0" presId="urn:microsoft.com/office/officeart/2005/8/layout/vList3#1"/>
    <dgm:cxn modelId="{46EFED07-0380-4EA4-9D50-E7DF52B18BC3}" type="presParOf" srcId="{EFCA53D4-E06E-4350-99BA-88FC15AA0308}" destId="{34193AA6-84F9-4384-8253-30179DF76EAF}" srcOrd="0" destOrd="0" presId="urn:microsoft.com/office/officeart/2005/8/layout/vList3#1"/>
    <dgm:cxn modelId="{EB9F6FC9-F5BF-4CDF-ABE3-D78365E98025}" type="presParOf" srcId="{EFCA53D4-E06E-4350-99BA-88FC15AA0308}" destId="{9A3AF301-A5D1-473D-B225-3FCE4C151DA4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2FD98-E60E-4876-8EDF-8AB61A43ACBD}" type="doc">
      <dgm:prSet loTypeId="urn:microsoft.com/office/officeart/2005/8/layout/vList3#2" loCatId="picture" qsTypeId="urn:microsoft.com/office/officeart/2005/8/quickstyle/simple1" qsCatId="simple" csTypeId="urn:microsoft.com/office/officeart/2005/8/colors/accent3_4" csCatId="accent3" phldr="1"/>
      <dgm:spPr/>
    </dgm:pt>
    <dgm:pt modelId="{DB6E830B-F17C-450C-8C9A-8DF67AEB0CC0}">
      <dgm:prSet phldrT="[Text]" custT="1"/>
      <dgm:spPr/>
      <dgm:t>
        <a:bodyPr/>
        <a:lstStyle/>
        <a:p>
          <a:pPr algn="r"/>
          <a:r>
            <a:rPr lang="en-US" sz="1600" dirty="0" smtClean="0">
              <a:latin typeface="Helvetica 45 Light" pitchFamily="34" charset="0"/>
            </a:rPr>
            <a:t>The ability and solutions to develop &amp; finance commercial food production systems in cities</a:t>
          </a:r>
          <a:endParaRPr lang="en-US" sz="1600" dirty="0">
            <a:latin typeface="Helvetica 45 Light" pitchFamily="34" charset="0"/>
          </a:endParaRPr>
        </a:p>
      </dgm:t>
    </dgm:pt>
    <dgm:pt modelId="{7DE31018-C801-4FDA-8652-C9C23611924B}" type="parTrans" cxnId="{82D1D00C-C0EB-43E8-8D15-48BB3679B715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9A8702FC-DA86-4062-802C-886018C17651}" type="sibTrans" cxnId="{82D1D00C-C0EB-43E8-8D15-48BB3679B715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9EA4B533-2545-4D7B-A698-965E83DA5A6B}">
      <dgm:prSet phldrT="[Text]" custT="1"/>
      <dgm:spPr/>
      <dgm:t>
        <a:bodyPr/>
        <a:lstStyle/>
        <a:p>
          <a:pPr algn="r"/>
          <a:r>
            <a:rPr lang="en-US" sz="1600" dirty="0" smtClean="0">
              <a:latin typeface="Helvetica 45 Light" pitchFamily="34" charset="0"/>
            </a:rPr>
            <a:t>The operational know-how to operate &amp; maintain highly efficient large-scale farm systems.</a:t>
          </a:r>
          <a:endParaRPr lang="en-US" sz="1600" dirty="0">
            <a:latin typeface="Helvetica 45 Light" pitchFamily="34" charset="0"/>
          </a:endParaRPr>
        </a:p>
      </dgm:t>
    </dgm:pt>
    <dgm:pt modelId="{492A93B0-70C0-4423-8C03-C14C4D51AF17}" type="parTrans" cxnId="{69E7B5C4-9CFF-4EC4-88EE-1CAA437276A0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AE596A00-8DF4-4A30-8BB8-432287E46665}" type="sibTrans" cxnId="{69E7B5C4-9CFF-4EC4-88EE-1CAA437276A0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8F2143E5-1340-4025-AFA9-609081601534}">
      <dgm:prSet phldrT="[Text]" custT="1"/>
      <dgm:spPr/>
      <dgm:t>
        <a:bodyPr/>
        <a:lstStyle/>
        <a:p>
          <a:pPr algn="r"/>
          <a:r>
            <a:rPr lang="en-US" sz="1600" dirty="0" smtClean="0">
              <a:latin typeface="Helvetica 45 Light" pitchFamily="34" charset="0"/>
            </a:rPr>
            <a:t>A leading brand that provides a price umbrella to warrant premium prices.</a:t>
          </a:r>
          <a:endParaRPr lang="en-US" sz="1600" dirty="0">
            <a:latin typeface="Helvetica 45 Light" pitchFamily="34" charset="0"/>
          </a:endParaRPr>
        </a:p>
      </dgm:t>
    </dgm:pt>
    <dgm:pt modelId="{C54EA126-EDBD-4C28-ACFB-9142C7C242C4}" type="parTrans" cxnId="{FAFCA254-1690-4876-A963-525520B75A33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541DF05D-CD00-4FF0-B5AC-3301239D28E4}" type="sibTrans" cxnId="{FAFCA254-1690-4876-A963-525520B75A33}">
      <dgm:prSet/>
      <dgm:spPr/>
      <dgm:t>
        <a:bodyPr/>
        <a:lstStyle/>
        <a:p>
          <a:pPr algn="r"/>
          <a:endParaRPr lang="en-US" sz="1600">
            <a:latin typeface="Helvetica 45 Light" pitchFamily="34" charset="0"/>
          </a:endParaRPr>
        </a:p>
      </dgm:t>
    </dgm:pt>
    <dgm:pt modelId="{8A60DBE9-931A-4CB5-A169-0A27589F0014}" type="pres">
      <dgm:prSet presAssocID="{6752FD98-E60E-4876-8EDF-8AB61A43ACBD}" presName="linearFlow" presStyleCnt="0">
        <dgm:presLayoutVars>
          <dgm:dir val="rev"/>
          <dgm:resizeHandles val="exact"/>
        </dgm:presLayoutVars>
      </dgm:prSet>
      <dgm:spPr/>
    </dgm:pt>
    <dgm:pt modelId="{9ED54986-C08D-4D92-8648-62F355F0DD1D}" type="pres">
      <dgm:prSet presAssocID="{DB6E830B-F17C-450C-8C9A-8DF67AEB0CC0}" presName="composite" presStyleCnt="0"/>
      <dgm:spPr/>
    </dgm:pt>
    <dgm:pt modelId="{250F16C8-4FF4-4DDE-BB9D-3C48BE14CF7D}" type="pres">
      <dgm:prSet presAssocID="{DB6E830B-F17C-450C-8C9A-8DF67AEB0CC0}" presName="imgShp" presStyleLbl="fgImgPlace1" presStyleIdx="0" presStyleCnt="3" custScaleX="42109" custScaleY="4210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58DAC2-6023-43D5-9DEF-BC7BF73EF7F4}" type="pres">
      <dgm:prSet presAssocID="{DB6E830B-F17C-450C-8C9A-8DF67AEB0CC0}" presName="txShp" presStyleLbl="node1" presStyleIdx="0" presStyleCnt="3" custScaleY="5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200CB-F05D-4B0E-AA0A-EB446B372B2F}" type="pres">
      <dgm:prSet presAssocID="{9A8702FC-DA86-4062-802C-886018C17651}" presName="spacing" presStyleCnt="0"/>
      <dgm:spPr/>
    </dgm:pt>
    <dgm:pt modelId="{9C553A16-4FD6-44DF-8003-EE7CE2866B45}" type="pres">
      <dgm:prSet presAssocID="{9EA4B533-2545-4D7B-A698-965E83DA5A6B}" presName="composite" presStyleCnt="0"/>
      <dgm:spPr/>
    </dgm:pt>
    <dgm:pt modelId="{DA91C00D-4A5B-4B53-B73A-8B763A397F38}" type="pres">
      <dgm:prSet presAssocID="{9EA4B533-2545-4D7B-A698-965E83DA5A6B}" presName="imgShp" presStyleLbl="fgImgPlace1" presStyleIdx="1" presStyleCnt="3" custScaleX="42109" custScaleY="42109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7DB8E2-BB55-4EE1-903C-F3E41E5B8440}" type="pres">
      <dgm:prSet presAssocID="{9EA4B533-2545-4D7B-A698-965E83DA5A6B}" presName="txShp" presStyleLbl="node1" presStyleIdx="1" presStyleCnt="3" custFlipVert="0" custScaleY="5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C5647-F2AE-4E59-B5D0-8E4275629B65}" type="pres">
      <dgm:prSet presAssocID="{AE596A00-8DF4-4A30-8BB8-432287E46665}" presName="spacing" presStyleCnt="0"/>
      <dgm:spPr/>
    </dgm:pt>
    <dgm:pt modelId="{9CDB654B-0611-4680-92D1-CD8EA787A69F}" type="pres">
      <dgm:prSet presAssocID="{8F2143E5-1340-4025-AFA9-609081601534}" presName="composite" presStyleCnt="0"/>
      <dgm:spPr/>
    </dgm:pt>
    <dgm:pt modelId="{8B8D775E-0DC1-49D6-851C-5E6E3EB53895}" type="pres">
      <dgm:prSet presAssocID="{8F2143E5-1340-4025-AFA9-609081601534}" presName="imgShp" presStyleLbl="fgImgPlace1" presStyleIdx="2" presStyleCnt="3" custScaleX="42109" custScaleY="42109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7A603B-0D84-42AE-BC0F-DC5E3D6CBBCD}" type="pres">
      <dgm:prSet presAssocID="{8F2143E5-1340-4025-AFA9-609081601534}" presName="txShp" presStyleLbl="node1" presStyleIdx="2" presStyleCnt="3" custScaleY="5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7B5C4-9CFF-4EC4-88EE-1CAA437276A0}" srcId="{6752FD98-E60E-4876-8EDF-8AB61A43ACBD}" destId="{9EA4B533-2545-4D7B-A698-965E83DA5A6B}" srcOrd="1" destOrd="0" parTransId="{492A93B0-70C0-4423-8C03-C14C4D51AF17}" sibTransId="{AE596A00-8DF4-4A30-8BB8-432287E46665}"/>
    <dgm:cxn modelId="{021094FF-5920-4883-B7B1-F523F1E384E3}" type="presOf" srcId="{8F2143E5-1340-4025-AFA9-609081601534}" destId="{F97A603B-0D84-42AE-BC0F-DC5E3D6CBBCD}" srcOrd="0" destOrd="0" presId="urn:microsoft.com/office/officeart/2005/8/layout/vList3#2"/>
    <dgm:cxn modelId="{3E31B5C8-14B6-45E9-85C2-5E35F43C9F9A}" type="presOf" srcId="{6752FD98-E60E-4876-8EDF-8AB61A43ACBD}" destId="{8A60DBE9-931A-4CB5-A169-0A27589F0014}" srcOrd="0" destOrd="0" presId="urn:microsoft.com/office/officeart/2005/8/layout/vList3#2"/>
    <dgm:cxn modelId="{FAFCA254-1690-4876-A963-525520B75A33}" srcId="{6752FD98-E60E-4876-8EDF-8AB61A43ACBD}" destId="{8F2143E5-1340-4025-AFA9-609081601534}" srcOrd="2" destOrd="0" parTransId="{C54EA126-EDBD-4C28-ACFB-9142C7C242C4}" sibTransId="{541DF05D-CD00-4FF0-B5AC-3301239D28E4}"/>
    <dgm:cxn modelId="{A7A29A6D-70F0-4451-86F4-049EB3EE4581}" type="presOf" srcId="{9EA4B533-2545-4D7B-A698-965E83DA5A6B}" destId="{F57DB8E2-BB55-4EE1-903C-F3E41E5B8440}" srcOrd="0" destOrd="0" presId="urn:microsoft.com/office/officeart/2005/8/layout/vList3#2"/>
    <dgm:cxn modelId="{FD3F9884-C72E-40FE-A06B-3E1FCD498B74}" type="presOf" srcId="{DB6E830B-F17C-450C-8C9A-8DF67AEB0CC0}" destId="{4558DAC2-6023-43D5-9DEF-BC7BF73EF7F4}" srcOrd="0" destOrd="0" presId="urn:microsoft.com/office/officeart/2005/8/layout/vList3#2"/>
    <dgm:cxn modelId="{82D1D00C-C0EB-43E8-8D15-48BB3679B715}" srcId="{6752FD98-E60E-4876-8EDF-8AB61A43ACBD}" destId="{DB6E830B-F17C-450C-8C9A-8DF67AEB0CC0}" srcOrd="0" destOrd="0" parTransId="{7DE31018-C801-4FDA-8652-C9C23611924B}" sibTransId="{9A8702FC-DA86-4062-802C-886018C17651}"/>
    <dgm:cxn modelId="{DF092688-EEF2-49B0-864B-4D806C450477}" type="presParOf" srcId="{8A60DBE9-931A-4CB5-A169-0A27589F0014}" destId="{9ED54986-C08D-4D92-8648-62F355F0DD1D}" srcOrd="0" destOrd="0" presId="urn:microsoft.com/office/officeart/2005/8/layout/vList3#2"/>
    <dgm:cxn modelId="{9E7282C2-A464-4636-B9D7-6CB9ADF0D709}" type="presParOf" srcId="{9ED54986-C08D-4D92-8648-62F355F0DD1D}" destId="{250F16C8-4FF4-4DDE-BB9D-3C48BE14CF7D}" srcOrd="0" destOrd="0" presId="urn:microsoft.com/office/officeart/2005/8/layout/vList3#2"/>
    <dgm:cxn modelId="{EA910A39-2A2C-4F36-8E49-9AAEC3636274}" type="presParOf" srcId="{9ED54986-C08D-4D92-8648-62F355F0DD1D}" destId="{4558DAC2-6023-43D5-9DEF-BC7BF73EF7F4}" srcOrd="1" destOrd="0" presId="urn:microsoft.com/office/officeart/2005/8/layout/vList3#2"/>
    <dgm:cxn modelId="{A1E1DDAB-18BD-4935-9927-8FA80A68D95A}" type="presParOf" srcId="{8A60DBE9-931A-4CB5-A169-0A27589F0014}" destId="{FEF200CB-F05D-4B0E-AA0A-EB446B372B2F}" srcOrd="1" destOrd="0" presId="urn:microsoft.com/office/officeart/2005/8/layout/vList3#2"/>
    <dgm:cxn modelId="{7F88C94A-EFDF-4737-9FFB-1DA5E2259427}" type="presParOf" srcId="{8A60DBE9-931A-4CB5-A169-0A27589F0014}" destId="{9C553A16-4FD6-44DF-8003-EE7CE2866B45}" srcOrd="2" destOrd="0" presId="urn:microsoft.com/office/officeart/2005/8/layout/vList3#2"/>
    <dgm:cxn modelId="{963B472A-EB76-440C-BE27-1BDCBADB415F}" type="presParOf" srcId="{9C553A16-4FD6-44DF-8003-EE7CE2866B45}" destId="{DA91C00D-4A5B-4B53-B73A-8B763A397F38}" srcOrd="0" destOrd="0" presId="urn:microsoft.com/office/officeart/2005/8/layout/vList3#2"/>
    <dgm:cxn modelId="{DEE15436-AB9D-4BF8-889C-6055508C1CD6}" type="presParOf" srcId="{9C553A16-4FD6-44DF-8003-EE7CE2866B45}" destId="{F57DB8E2-BB55-4EE1-903C-F3E41E5B8440}" srcOrd="1" destOrd="0" presId="urn:microsoft.com/office/officeart/2005/8/layout/vList3#2"/>
    <dgm:cxn modelId="{B08300F4-D89B-4FB3-902F-D16FED02E413}" type="presParOf" srcId="{8A60DBE9-931A-4CB5-A169-0A27589F0014}" destId="{E80C5647-F2AE-4E59-B5D0-8E4275629B65}" srcOrd="3" destOrd="0" presId="urn:microsoft.com/office/officeart/2005/8/layout/vList3#2"/>
    <dgm:cxn modelId="{27C72B73-16C5-4AC5-9A67-D0B4BA76E4FA}" type="presParOf" srcId="{8A60DBE9-931A-4CB5-A169-0A27589F0014}" destId="{9CDB654B-0611-4680-92D1-CD8EA787A69F}" srcOrd="4" destOrd="0" presId="urn:microsoft.com/office/officeart/2005/8/layout/vList3#2"/>
    <dgm:cxn modelId="{C83AAA81-D21D-438B-9ABF-649CD012DE8F}" type="presParOf" srcId="{9CDB654B-0611-4680-92D1-CD8EA787A69F}" destId="{8B8D775E-0DC1-49D6-851C-5E6E3EB53895}" srcOrd="0" destOrd="0" presId="urn:microsoft.com/office/officeart/2005/8/layout/vList3#2"/>
    <dgm:cxn modelId="{1606519E-EB7F-4B28-9398-2DA40ABE79B2}" type="presParOf" srcId="{9CDB654B-0611-4680-92D1-CD8EA787A69F}" destId="{F97A603B-0D84-42AE-BC0F-DC5E3D6CBBCD}" srcOrd="1" destOrd="0" presId="urn:microsoft.com/office/officeart/2005/8/layout/vList3#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1BFBC-EF91-4F0E-812E-CD31F6A1BB28}" type="doc">
      <dgm:prSet loTypeId="urn:microsoft.com/office/officeart/2005/8/layout/vList4#1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DCEA2C4-1CA4-4FAC-8901-DA758705407D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Grow in Aeroponics</a:t>
          </a:r>
          <a:endParaRPr lang="en-US" sz="1800" dirty="0">
            <a:latin typeface="Helvetica 45 Light" pitchFamily="34" charset="0"/>
          </a:endParaRPr>
        </a:p>
      </dgm:t>
    </dgm:pt>
    <dgm:pt modelId="{078D5540-81F5-40F6-85FB-10380DB0EB4E}" type="parTrans" cxnId="{8D627B63-2ACF-4E94-8C7A-C45742BA7B0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D8B82635-077A-4320-804C-2A73238BD757}" type="sibTrans" cxnId="{8D627B63-2ACF-4E94-8C7A-C45742BA7B0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1360A268-45E0-43ED-BFF6-31CA528EF267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10x less water than conventional agriculture</a:t>
          </a:r>
          <a:endParaRPr lang="en-US" sz="1400" dirty="0">
            <a:latin typeface="Helvetica 45 Light" pitchFamily="34" charset="0"/>
          </a:endParaRPr>
        </a:p>
      </dgm:t>
    </dgm:pt>
    <dgm:pt modelId="{E50D020E-C4AA-4C57-BF46-1A6534B718E9}" type="parTrans" cxnId="{2FA79F6B-4DD8-422B-8F6D-BDFA29523E6E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BCFCBA1A-D1EB-4A79-89FE-3D6934D34044}" type="sibTrans" cxnId="{2FA79F6B-4DD8-422B-8F6D-BDFA29523E6E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AF067264-CA7A-48B0-9626-EC9C56096220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Minimum of waste and maximum of high-quality lettuce production</a:t>
          </a:r>
          <a:endParaRPr lang="en-US" sz="1400" dirty="0">
            <a:latin typeface="Helvetica 45 Light" pitchFamily="34" charset="0"/>
          </a:endParaRPr>
        </a:p>
      </dgm:t>
    </dgm:pt>
    <dgm:pt modelId="{C1523DE1-1874-4989-A253-28581F3666B2}" type="parTrans" cxnId="{6330E1B4-26BB-4F63-B887-257CC9465A4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8CC88050-C64B-4704-938C-0A915A21F273}" type="sibTrans" cxnId="{6330E1B4-26BB-4F63-B887-257CC9465A4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A07CF88B-DB97-4D6E-9595-1175270057D1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Optimize Space</a:t>
          </a:r>
          <a:endParaRPr lang="en-US" sz="1800" dirty="0">
            <a:latin typeface="Helvetica 45 Light" pitchFamily="34" charset="0"/>
          </a:endParaRPr>
        </a:p>
      </dgm:t>
    </dgm:pt>
    <dgm:pt modelId="{EAD68DA0-8571-4FAF-B3D2-0064FBA4BBB4}" type="parTrans" cxnId="{7D737D08-7C62-443D-9868-0AFF0DE8A4D0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CE6B53E8-CE70-4AB8-8BB7-C5157293F7EA}" type="sibTrans" cxnId="{7D737D08-7C62-443D-9868-0AFF0DE8A4D0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E9C18536-49C2-48CF-8445-D34E0144E29F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Lettuce have their roots in the air </a:t>
          </a:r>
          <a:endParaRPr lang="en-US" sz="1400" dirty="0">
            <a:latin typeface="Helvetica 45 Light" pitchFamily="34" charset="0"/>
          </a:endParaRPr>
        </a:p>
      </dgm:t>
    </dgm:pt>
    <dgm:pt modelId="{7416F74A-4701-4C23-BC70-9C4FF48AEDD7}" type="parTrans" cxnId="{F8B619BC-2A17-4019-8BDC-A8C3EC4A782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DF53D841-D39A-40B6-BABC-707112D5DB80}" type="sibTrans" cxnId="{F8B619BC-2A17-4019-8BDC-A8C3EC4A7822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6E120844-7ACB-4313-9D1B-47C562F60380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Maximize the production per square meter</a:t>
          </a:r>
          <a:endParaRPr lang="en-US" sz="1400" dirty="0">
            <a:latin typeface="Helvetica 45 Light" pitchFamily="34" charset="0"/>
          </a:endParaRPr>
        </a:p>
      </dgm:t>
    </dgm:pt>
    <dgm:pt modelId="{D59E7227-5761-4CB8-AAE7-91F584DADBE5}" type="parTrans" cxnId="{6DF97D3E-A703-4CA8-9858-00BC23C287FB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683EFFCC-4EF2-4AD3-B5A3-6EED3E9B1E26}" type="sibTrans" cxnId="{6DF97D3E-A703-4CA8-9858-00BC23C287FB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93272A13-F9AF-42C6-A7A3-DCC7C604E1B3}">
      <dgm:prSet phldrT="[Text]" custT="1"/>
      <dgm:spPr/>
      <dgm:t>
        <a:bodyPr/>
        <a:lstStyle/>
        <a:p>
          <a:r>
            <a:rPr lang="en-US" sz="1800" smtClean="0">
              <a:latin typeface="Helvetica 45 Light" pitchFamily="34" charset="0"/>
            </a:rPr>
            <a:t>Grow Locally, all Year-Round</a:t>
          </a:r>
          <a:endParaRPr lang="en-US" sz="1800" dirty="0">
            <a:latin typeface="Helvetica 45 Light" pitchFamily="34" charset="0"/>
          </a:endParaRPr>
        </a:p>
      </dgm:t>
    </dgm:pt>
    <dgm:pt modelId="{C55019DA-A4D4-44F3-8D9B-46DCACA886B1}" type="parTrans" cxnId="{8A92C805-E023-4996-B3A0-7583A97C6DCD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29453F12-28A8-4C27-BEC5-D39D4787DB40}" type="sibTrans" cxnId="{8A92C805-E023-4996-B3A0-7583A97C6DCD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C86836DD-00D5-4584-84FA-B8BB598A159C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Retailer distribution center</a:t>
          </a:r>
          <a:endParaRPr lang="en-US" sz="1400" dirty="0">
            <a:latin typeface="Helvetica 45 Light" pitchFamily="34" charset="0"/>
          </a:endParaRPr>
        </a:p>
      </dgm:t>
    </dgm:pt>
    <dgm:pt modelId="{4261CD90-AF66-4ABA-8F32-81DB67856E23}" type="parTrans" cxnId="{0C4C23CB-0E0D-41CE-BA9C-5ECAD67006DA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4325EBCC-B509-4E47-A461-BF909B24D9C4}" type="sibTrans" cxnId="{0C4C23CB-0E0D-41CE-BA9C-5ECAD67006DA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EF41658E-4983-4E47-915F-47C7BED11F4B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Independent of the weather, or season, for very little or no cost.</a:t>
          </a:r>
          <a:endParaRPr lang="en-US" sz="1400" dirty="0">
            <a:latin typeface="Helvetica 45 Light" pitchFamily="34" charset="0"/>
          </a:endParaRPr>
        </a:p>
      </dgm:t>
    </dgm:pt>
    <dgm:pt modelId="{2AEB4E6D-62F4-4194-B84F-938F219FC30F}" type="parTrans" cxnId="{35E28344-B495-4843-AA2E-329F63324473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A493AAC0-8F00-4590-93D6-315E0DEBD71D}" type="sibTrans" cxnId="{35E28344-B495-4843-AA2E-329F63324473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C0DC4E87-AEF7-4D8D-9435-8C8F95647D76}">
      <dgm:prSet phldrT="[Text]" custT="1"/>
      <dgm:spPr/>
      <dgm:t>
        <a:bodyPr/>
        <a:lstStyle/>
        <a:p>
          <a:r>
            <a:rPr lang="en-US" sz="1400" dirty="0" smtClean="0">
              <a:latin typeface="Helvetica 45 Light" pitchFamily="34" charset="0"/>
            </a:rPr>
            <a:t>Multiply several times the number of lettuce cultivated per cycle.</a:t>
          </a:r>
          <a:endParaRPr lang="en-US" sz="1400" dirty="0">
            <a:latin typeface="Helvetica 45 Light" pitchFamily="34" charset="0"/>
          </a:endParaRPr>
        </a:p>
      </dgm:t>
    </dgm:pt>
    <dgm:pt modelId="{B81B2545-90FF-4AE8-9368-CF076C328868}" type="parTrans" cxnId="{F525D466-3CB9-4332-AB5D-E3B9F2EE6939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1CBF2415-9E72-4A2D-B13A-D23ED3D8EF8F}" type="sibTrans" cxnId="{F525D466-3CB9-4332-AB5D-E3B9F2EE6939}">
      <dgm:prSet/>
      <dgm:spPr/>
      <dgm:t>
        <a:bodyPr/>
        <a:lstStyle/>
        <a:p>
          <a:endParaRPr lang="en-US" sz="1600">
            <a:latin typeface="Helvetica 45 Light" pitchFamily="34" charset="0"/>
          </a:endParaRPr>
        </a:p>
      </dgm:t>
    </dgm:pt>
    <dgm:pt modelId="{E7F93D63-1849-4C33-AB9B-BBC95B87DAE3}" type="pres">
      <dgm:prSet presAssocID="{B4E1BFBC-EF91-4F0E-812E-CD31F6A1BB2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D5017-C901-4623-9D73-F2F6D3871E69}" type="pres">
      <dgm:prSet presAssocID="{1DCEA2C4-1CA4-4FAC-8901-DA758705407D}" presName="comp" presStyleCnt="0"/>
      <dgm:spPr/>
      <dgm:t>
        <a:bodyPr/>
        <a:lstStyle/>
        <a:p>
          <a:endParaRPr lang="en-US"/>
        </a:p>
      </dgm:t>
    </dgm:pt>
    <dgm:pt modelId="{004DB3BE-D0D0-4D73-8D4D-6EBDDA0C41EF}" type="pres">
      <dgm:prSet presAssocID="{1DCEA2C4-1CA4-4FAC-8901-DA758705407D}" presName="box" presStyleLbl="node1" presStyleIdx="0" presStyleCnt="3" custLinFactNeighborX="-1974" custLinFactNeighborY="-72467"/>
      <dgm:spPr/>
      <dgm:t>
        <a:bodyPr/>
        <a:lstStyle/>
        <a:p>
          <a:endParaRPr lang="en-US"/>
        </a:p>
      </dgm:t>
    </dgm:pt>
    <dgm:pt modelId="{077F8E30-3D44-4D82-9D90-FFCF2C384C74}" type="pres">
      <dgm:prSet presAssocID="{1DCEA2C4-1CA4-4FAC-8901-DA758705407D}" presName="img" presStyleLbl="fgImgPlace1" presStyleIdx="0" presStyleCnt="3" custScaleX="79814" custScaleY="101589" custLinFactNeighborX="-10134" custLinFactNeighborY="1522"/>
      <dgm:spPr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CCA96DC-AAE6-44C9-A424-27E82D419306}" type="pres">
      <dgm:prSet presAssocID="{1DCEA2C4-1CA4-4FAC-8901-DA75870540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071FC-3828-4B3D-87A2-B2D7E5157AB1}" type="pres">
      <dgm:prSet presAssocID="{D8B82635-077A-4320-804C-2A73238BD757}" presName="spacer" presStyleCnt="0"/>
      <dgm:spPr/>
      <dgm:t>
        <a:bodyPr/>
        <a:lstStyle/>
        <a:p>
          <a:endParaRPr lang="en-US"/>
        </a:p>
      </dgm:t>
    </dgm:pt>
    <dgm:pt modelId="{C444DBC3-E142-4736-BF31-755F33A6BB64}" type="pres">
      <dgm:prSet presAssocID="{A07CF88B-DB97-4D6E-9595-1175270057D1}" presName="comp" presStyleCnt="0"/>
      <dgm:spPr/>
      <dgm:t>
        <a:bodyPr/>
        <a:lstStyle/>
        <a:p>
          <a:endParaRPr lang="en-US"/>
        </a:p>
      </dgm:t>
    </dgm:pt>
    <dgm:pt modelId="{9347DB67-6014-41E4-A577-807C48F08BA9}" type="pres">
      <dgm:prSet presAssocID="{A07CF88B-DB97-4D6E-9595-1175270057D1}" presName="box" presStyleLbl="node1" presStyleIdx="1" presStyleCnt="3"/>
      <dgm:spPr/>
      <dgm:t>
        <a:bodyPr/>
        <a:lstStyle/>
        <a:p>
          <a:endParaRPr lang="en-US"/>
        </a:p>
      </dgm:t>
    </dgm:pt>
    <dgm:pt modelId="{CAEC64D2-B2D4-4882-9860-549C16964F31}" type="pres">
      <dgm:prSet presAssocID="{A07CF88B-DB97-4D6E-9595-1175270057D1}" presName="img" presStyleLbl="fgImgPlace1" presStyleIdx="1" presStyleCnt="3" custScaleX="79814" custScaleY="101589" custLinFactNeighborX="-7343" custLinFactNeighborY="128"/>
      <dgm:spPr>
        <a:blipFill dpi="0" rotWithShape="1">
          <a:blip xmlns:r="http://schemas.openxmlformats.org/officeDocument/2006/relationships" r:embed="rId2" cstate="print">
            <a:duotone>
              <a:schemeClr val="accent3">
                <a:hueOff val="-6387"/>
                <a:satOff val="266"/>
                <a:lumOff val="-1050"/>
                <a:alphaOff val="0"/>
                <a:shade val="20000"/>
                <a:satMod val="200000"/>
              </a:schemeClr>
              <a:schemeClr val="accent3">
                <a:hueOff val="-6387"/>
                <a:satOff val="266"/>
                <a:lumOff val="-105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C4F3038-195C-4470-A03D-36FA423FAE14}" type="pres">
      <dgm:prSet presAssocID="{A07CF88B-DB97-4D6E-9595-1175270057D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9C60-697E-4E22-BB86-83990DDB2885}" type="pres">
      <dgm:prSet presAssocID="{CE6B53E8-CE70-4AB8-8BB7-C5157293F7EA}" presName="spacer" presStyleCnt="0"/>
      <dgm:spPr/>
      <dgm:t>
        <a:bodyPr/>
        <a:lstStyle/>
        <a:p>
          <a:endParaRPr lang="en-US"/>
        </a:p>
      </dgm:t>
    </dgm:pt>
    <dgm:pt modelId="{AE0454D1-D3DB-4298-87FC-CC36B838AE4A}" type="pres">
      <dgm:prSet presAssocID="{93272A13-F9AF-42C6-A7A3-DCC7C604E1B3}" presName="comp" presStyleCnt="0"/>
      <dgm:spPr/>
      <dgm:t>
        <a:bodyPr/>
        <a:lstStyle/>
        <a:p>
          <a:endParaRPr lang="en-US"/>
        </a:p>
      </dgm:t>
    </dgm:pt>
    <dgm:pt modelId="{E065D359-264C-45B5-9748-18A052351C49}" type="pres">
      <dgm:prSet presAssocID="{93272A13-F9AF-42C6-A7A3-DCC7C604E1B3}" presName="box" presStyleLbl="node1" presStyleIdx="2" presStyleCnt="3"/>
      <dgm:spPr/>
      <dgm:t>
        <a:bodyPr/>
        <a:lstStyle/>
        <a:p>
          <a:endParaRPr lang="en-US"/>
        </a:p>
      </dgm:t>
    </dgm:pt>
    <dgm:pt modelId="{C30DF416-9A2E-457B-95B4-0F3CA9477680}" type="pres">
      <dgm:prSet presAssocID="{93272A13-F9AF-42C6-A7A3-DCC7C604E1B3}" presName="img" presStyleLbl="fgImgPlace1" presStyleIdx="2" presStyleCnt="3" custScaleX="72215" custScaleY="101589" custLinFactNeighborX="-7343" custLinFactNeighborY="1295"/>
      <dgm:spPr>
        <a:blipFill dpi="0" rotWithShape="1">
          <a:blip xmlns:r="http://schemas.openxmlformats.org/officeDocument/2006/relationships" r:embed="rId3" cstate="print">
            <a:duotone>
              <a:schemeClr val="accent3">
                <a:hueOff val="-12774"/>
                <a:satOff val="533"/>
                <a:lumOff val="-2099"/>
                <a:alphaOff val="0"/>
                <a:shade val="20000"/>
                <a:satMod val="200000"/>
              </a:schemeClr>
              <a:schemeClr val="accent3">
                <a:hueOff val="-12774"/>
                <a:satOff val="533"/>
                <a:lumOff val="-20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7FA6C6-DE40-497E-8F6E-0E9CB06D245A}" type="pres">
      <dgm:prSet presAssocID="{93272A13-F9AF-42C6-A7A3-DCC7C604E1B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8F9EB-EFE5-4898-A188-E2E4A1965B13}" type="presOf" srcId="{1DCEA2C4-1CA4-4FAC-8901-DA758705407D}" destId="{6CCA96DC-AAE6-44C9-A424-27E82D419306}" srcOrd="1" destOrd="0" presId="urn:microsoft.com/office/officeart/2005/8/layout/vList4#1"/>
    <dgm:cxn modelId="{52126478-D667-4712-9F07-B98F3D196213}" type="presOf" srcId="{B4E1BFBC-EF91-4F0E-812E-CD31F6A1BB28}" destId="{E7F93D63-1849-4C33-AB9B-BBC95B87DAE3}" srcOrd="0" destOrd="0" presId="urn:microsoft.com/office/officeart/2005/8/layout/vList4#1"/>
    <dgm:cxn modelId="{375D304E-6E60-41B7-9B8C-3756B32149C4}" type="presOf" srcId="{C86836DD-00D5-4584-84FA-B8BB598A159C}" destId="{E065D359-264C-45B5-9748-18A052351C49}" srcOrd="0" destOrd="1" presId="urn:microsoft.com/office/officeart/2005/8/layout/vList4#1"/>
    <dgm:cxn modelId="{4851690E-DAA9-4F7E-89E8-0F0736EAB0CA}" type="presOf" srcId="{93272A13-F9AF-42C6-A7A3-DCC7C604E1B3}" destId="{E065D359-264C-45B5-9748-18A052351C49}" srcOrd="0" destOrd="0" presId="urn:microsoft.com/office/officeart/2005/8/layout/vList4#1"/>
    <dgm:cxn modelId="{CFF5F3F3-71CB-4C4E-82EA-58ECF73CD848}" type="presOf" srcId="{E9C18536-49C2-48CF-8445-D34E0144E29F}" destId="{9347DB67-6014-41E4-A577-807C48F08BA9}" srcOrd="0" destOrd="1" presId="urn:microsoft.com/office/officeart/2005/8/layout/vList4#1"/>
    <dgm:cxn modelId="{F8B619BC-2A17-4019-8BDC-A8C3EC4A7822}" srcId="{A07CF88B-DB97-4D6E-9595-1175270057D1}" destId="{E9C18536-49C2-48CF-8445-D34E0144E29F}" srcOrd="0" destOrd="0" parTransId="{7416F74A-4701-4C23-BC70-9C4FF48AEDD7}" sibTransId="{DF53D841-D39A-40B6-BABC-707112D5DB80}"/>
    <dgm:cxn modelId="{0C4C23CB-0E0D-41CE-BA9C-5ECAD67006DA}" srcId="{93272A13-F9AF-42C6-A7A3-DCC7C604E1B3}" destId="{C86836DD-00D5-4584-84FA-B8BB598A159C}" srcOrd="0" destOrd="0" parTransId="{4261CD90-AF66-4ABA-8F32-81DB67856E23}" sibTransId="{4325EBCC-B509-4E47-A461-BF909B24D9C4}"/>
    <dgm:cxn modelId="{9CA4F824-E8B0-498F-9E60-4AB917FF12F5}" type="presOf" srcId="{1360A268-45E0-43ED-BFF6-31CA528EF267}" destId="{6CCA96DC-AAE6-44C9-A424-27E82D419306}" srcOrd="1" destOrd="1" presId="urn:microsoft.com/office/officeart/2005/8/layout/vList4#1"/>
    <dgm:cxn modelId="{8A92C805-E023-4996-B3A0-7583A97C6DCD}" srcId="{B4E1BFBC-EF91-4F0E-812E-CD31F6A1BB28}" destId="{93272A13-F9AF-42C6-A7A3-DCC7C604E1B3}" srcOrd="2" destOrd="0" parTransId="{C55019DA-A4D4-44F3-8D9B-46DCACA886B1}" sibTransId="{29453F12-28A8-4C27-BEC5-D39D4787DB40}"/>
    <dgm:cxn modelId="{C70B14D4-B037-40A7-89ED-DC5B81EF1E41}" type="presOf" srcId="{EF41658E-4983-4E47-915F-47C7BED11F4B}" destId="{E065D359-264C-45B5-9748-18A052351C49}" srcOrd="0" destOrd="2" presId="urn:microsoft.com/office/officeart/2005/8/layout/vList4#1"/>
    <dgm:cxn modelId="{6DF97D3E-A703-4CA8-9858-00BC23C287FB}" srcId="{A07CF88B-DB97-4D6E-9595-1175270057D1}" destId="{6E120844-7ACB-4313-9D1B-47C562F60380}" srcOrd="1" destOrd="0" parTransId="{D59E7227-5761-4CB8-AAE7-91F584DADBE5}" sibTransId="{683EFFCC-4EF2-4AD3-B5A3-6EED3E9B1E26}"/>
    <dgm:cxn modelId="{35E28344-B495-4843-AA2E-329F63324473}" srcId="{93272A13-F9AF-42C6-A7A3-DCC7C604E1B3}" destId="{EF41658E-4983-4E47-915F-47C7BED11F4B}" srcOrd="1" destOrd="0" parTransId="{2AEB4E6D-62F4-4194-B84F-938F219FC30F}" sibTransId="{A493AAC0-8F00-4590-93D6-315E0DEBD71D}"/>
    <dgm:cxn modelId="{5CB543C8-C245-4F64-A8A0-087BFF28C884}" type="presOf" srcId="{6E120844-7ACB-4313-9D1B-47C562F60380}" destId="{9347DB67-6014-41E4-A577-807C48F08BA9}" srcOrd="0" destOrd="2" presId="urn:microsoft.com/office/officeart/2005/8/layout/vList4#1"/>
    <dgm:cxn modelId="{8D627B63-2ACF-4E94-8C7A-C45742BA7B02}" srcId="{B4E1BFBC-EF91-4F0E-812E-CD31F6A1BB28}" destId="{1DCEA2C4-1CA4-4FAC-8901-DA758705407D}" srcOrd="0" destOrd="0" parTransId="{078D5540-81F5-40F6-85FB-10380DB0EB4E}" sibTransId="{D8B82635-077A-4320-804C-2A73238BD757}"/>
    <dgm:cxn modelId="{2FA79F6B-4DD8-422B-8F6D-BDFA29523E6E}" srcId="{1DCEA2C4-1CA4-4FAC-8901-DA758705407D}" destId="{1360A268-45E0-43ED-BFF6-31CA528EF267}" srcOrd="0" destOrd="0" parTransId="{E50D020E-C4AA-4C57-BF46-1A6534B718E9}" sibTransId="{BCFCBA1A-D1EB-4A79-89FE-3D6934D34044}"/>
    <dgm:cxn modelId="{025DDDCE-A382-4FA1-87A7-276819EEA823}" type="presOf" srcId="{C86836DD-00D5-4584-84FA-B8BB598A159C}" destId="{BE7FA6C6-DE40-497E-8F6E-0E9CB06D245A}" srcOrd="1" destOrd="1" presId="urn:microsoft.com/office/officeart/2005/8/layout/vList4#1"/>
    <dgm:cxn modelId="{1CE3BEC5-977C-4FD6-803C-2236C12EEAF8}" type="presOf" srcId="{C0DC4E87-AEF7-4D8D-9435-8C8F95647D76}" destId="{9347DB67-6014-41E4-A577-807C48F08BA9}" srcOrd="0" destOrd="3" presId="urn:microsoft.com/office/officeart/2005/8/layout/vList4#1"/>
    <dgm:cxn modelId="{5BF78620-97A2-4B5B-B774-D535E9CBA2C0}" type="presOf" srcId="{E9C18536-49C2-48CF-8445-D34E0144E29F}" destId="{DC4F3038-195C-4470-A03D-36FA423FAE14}" srcOrd="1" destOrd="1" presId="urn:microsoft.com/office/officeart/2005/8/layout/vList4#1"/>
    <dgm:cxn modelId="{DBCDABA2-6945-47CC-BC05-A281806EA1BB}" type="presOf" srcId="{A07CF88B-DB97-4D6E-9595-1175270057D1}" destId="{9347DB67-6014-41E4-A577-807C48F08BA9}" srcOrd="0" destOrd="0" presId="urn:microsoft.com/office/officeart/2005/8/layout/vList4#1"/>
    <dgm:cxn modelId="{F525D466-3CB9-4332-AB5D-E3B9F2EE6939}" srcId="{A07CF88B-DB97-4D6E-9595-1175270057D1}" destId="{C0DC4E87-AEF7-4D8D-9435-8C8F95647D76}" srcOrd="2" destOrd="0" parTransId="{B81B2545-90FF-4AE8-9368-CF076C328868}" sibTransId="{1CBF2415-9E72-4A2D-B13A-D23ED3D8EF8F}"/>
    <dgm:cxn modelId="{D111677D-0FE2-41BD-805F-9D4E028DFA9C}" type="presOf" srcId="{93272A13-F9AF-42C6-A7A3-DCC7C604E1B3}" destId="{BE7FA6C6-DE40-497E-8F6E-0E9CB06D245A}" srcOrd="1" destOrd="0" presId="urn:microsoft.com/office/officeart/2005/8/layout/vList4#1"/>
    <dgm:cxn modelId="{26D5D83B-27DC-4447-8C28-04B88AA7718C}" type="presOf" srcId="{AF067264-CA7A-48B0-9626-EC9C56096220}" destId="{004DB3BE-D0D0-4D73-8D4D-6EBDDA0C41EF}" srcOrd="0" destOrd="2" presId="urn:microsoft.com/office/officeart/2005/8/layout/vList4#1"/>
    <dgm:cxn modelId="{9F97C1B4-1EF8-4B2C-916F-3240ED4DB6DD}" type="presOf" srcId="{1DCEA2C4-1CA4-4FAC-8901-DA758705407D}" destId="{004DB3BE-D0D0-4D73-8D4D-6EBDDA0C41EF}" srcOrd="0" destOrd="0" presId="urn:microsoft.com/office/officeart/2005/8/layout/vList4#1"/>
    <dgm:cxn modelId="{6D6CB0F9-4877-42C0-932E-405629A1D71A}" type="presOf" srcId="{C0DC4E87-AEF7-4D8D-9435-8C8F95647D76}" destId="{DC4F3038-195C-4470-A03D-36FA423FAE14}" srcOrd="1" destOrd="3" presId="urn:microsoft.com/office/officeart/2005/8/layout/vList4#1"/>
    <dgm:cxn modelId="{6330E1B4-26BB-4F63-B887-257CC9465A42}" srcId="{1DCEA2C4-1CA4-4FAC-8901-DA758705407D}" destId="{AF067264-CA7A-48B0-9626-EC9C56096220}" srcOrd="1" destOrd="0" parTransId="{C1523DE1-1874-4989-A253-28581F3666B2}" sibTransId="{8CC88050-C64B-4704-938C-0A915A21F273}"/>
    <dgm:cxn modelId="{7D737D08-7C62-443D-9868-0AFF0DE8A4D0}" srcId="{B4E1BFBC-EF91-4F0E-812E-CD31F6A1BB28}" destId="{A07CF88B-DB97-4D6E-9595-1175270057D1}" srcOrd="1" destOrd="0" parTransId="{EAD68DA0-8571-4FAF-B3D2-0064FBA4BBB4}" sibTransId="{CE6B53E8-CE70-4AB8-8BB7-C5157293F7EA}"/>
    <dgm:cxn modelId="{7958E18F-4CCC-4C67-B326-636DC5DCBF6E}" type="presOf" srcId="{6E120844-7ACB-4313-9D1B-47C562F60380}" destId="{DC4F3038-195C-4470-A03D-36FA423FAE14}" srcOrd="1" destOrd="2" presId="urn:microsoft.com/office/officeart/2005/8/layout/vList4#1"/>
    <dgm:cxn modelId="{6A0A3E5C-B453-4154-B5FC-D96F100A092E}" type="presOf" srcId="{A07CF88B-DB97-4D6E-9595-1175270057D1}" destId="{DC4F3038-195C-4470-A03D-36FA423FAE14}" srcOrd="1" destOrd="0" presId="urn:microsoft.com/office/officeart/2005/8/layout/vList4#1"/>
    <dgm:cxn modelId="{D37176EB-E6A4-4F3B-A326-B5BF7A98593C}" type="presOf" srcId="{AF067264-CA7A-48B0-9626-EC9C56096220}" destId="{6CCA96DC-AAE6-44C9-A424-27E82D419306}" srcOrd="1" destOrd="2" presId="urn:microsoft.com/office/officeart/2005/8/layout/vList4#1"/>
    <dgm:cxn modelId="{7D360334-DB7F-4A3B-88DA-0CDC90577334}" type="presOf" srcId="{1360A268-45E0-43ED-BFF6-31CA528EF267}" destId="{004DB3BE-D0D0-4D73-8D4D-6EBDDA0C41EF}" srcOrd="0" destOrd="1" presId="urn:microsoft.com/office/officeart/2005/8/layout/vList4#1"/>
    <dgm:cxn modelId="{F757D0B4-F1B6-4085-A7CB-02FB1ECD0324}" type="presOf" srcId="{EF41658E-4983-4E47-915F-47C7BED11F4B}" destId="{BE7FA6C6-DE40-497E-8F6E-0E9CB06D245A}" srcOrd="1" destOrd="2" presId="urn:microsoft.com/office/officeart/2005/8/layout/vList4#1"/>
    <dgm:cxn modelId="{11C0569A-29A1-4B73-B1A7-0C344EBA4D0E}" type="presParOf" srcId="{E7F93D63-1849-4C33-AB9B-BBC95B87DAE3}" destId="{517D5017-C901-4623-9D73-F2F6D3871E69}" srcOrd="0" destOrd="0" presId="urn:microsoft.com/office/officeart/2005/8/layout/vList4#1"/>
    <dgm:cxn modelId="{E08FE5E7-F135-4CA2-B2B6-3BFE358BEFA1}" type="presParOf" srcId="{517D5017-C901-4623-9D73-F2F6D3871E69}" destId="{004DB3BE-D0D0-4D73-8D4D-6EBDDA0C41EF}" srcOrd="0" destOrd="0" presId="urn:microsoft.com/office/officeart/2005/8/layout/vList4#1"/>
    <dgm:cxn modelId="{61EA8636-59C4-4E68-A92C-2579852A6468}" type="presParOf" srcId="{517D5017-C901-4623-9D73-F2F6D3871E69}" destId="{077F8E30-3D44-4D82-9D90-FFCF2C384C74}" srcOrd="1" destOrd="0" presId="urn:microsoft.com/office/officeart/2005/8/layout/vList4#1"/>
    <dgm:cxn modelId="{30664018-83AA-4972-BAAC-04DA302CABEF}" type="presParOf" srcId="{517D5017-C901-4623-9D73-F2F6D3871E69}" destId="{6CCA96DC-AAE6-44C9-A424-27E82D419306}" srcOrd="2" destOrd="0" presId="urn:microsoft.com/office/officeart/2005/8/layout/vList4#1"/>
    <dgm:cxn modelId="{C3371C7A-EF92-42D9-8391-616B021F03DE}" type="presParOf" srcId="{E7F93D63-1849-4C33-AB9B-BBC95B87DAE3}" destId="{ED2071FC-3828-4B3D-87A2-B2D7E5157AB1}" srcOrd="1" destOrd="0" presId="urn:microsoft.com/office/officeart/2005/8/layout/vList4#1"/>
    <dgm:cxn modelId="{369F426B-194B-4697-A84E-7A6F4D80B387}" type="presParOf" srcId="{E7F93D63-1849-4C33-AB9B-BBC95B87DAE3}" destId="{C444DBC3-E142-4736-BF31-755F33A6BB64}" srcOrd="2" destOrd="0" presId="urn:microsoft.com/office/officeart/2005/8/layout/vList4#1"/>
    <dgm:cxn modelId="{CD17ED7C-A48B-4750-81F9-576084B2FE84}" type="presParOf" srcId="{C444DBC3-E142-4736-BF31-755F33A6BB64}" destId="{9347DB67-6014-41E4-A577-807C48F08BA9}" srcOrd="0" destOrd="0" presId="urn:microsoft.com/office/officeart/2005/8/layout/vList4#1"/>
    <dgm:cxn modelId="{FAA295B4-2B0A-4559-A184-F8782B04571A}" type="presParOf" srcId="{C444DBC3-E142-4736-BF31-755F33A6BB64}" destId="{CAEC64D2-B2D4-4882-9860-549C16964F31}" srcOrd="1" destOrd="0" presId="urn:microsoft.com/office/officeart/2005/8/layout/vList4#1"/>
    <dgm:cxn modelId="{B01F4677-9CF7-4CA6-BE59-863A1CEAB76A}" type="presParOf" srcId="{C444DBC3-E142-4736-BF31-755F33A6BB64}" destId="{DC4F3038-195C-4470-A03D-36FA423FAE14}" srcOrd="2" destOrd="0" presId="urn:microsoft.com/office/officeart/2005/8/layout/vList4#1"/>
    <dgm:cxn modelId="{38245E14-D322-49D9-A09C-87C50565CA36}" type="presParOf" srcId="{E7F93D63-1849-4C33-AB9B-BBC95B87DAE3}" destId="{42CC9C60-697E-4E22-BB86-83990DDB2885}" srcOrd="3" destOrd="0" presId="urn:microsoft.com/office/officeart/2005/8/layout/vList4#1"/>
    <dgm:cxn modelId="{A73EEEC3-8B9D-4097-AB08-585F349BC782}" type="presParOf" srcId="{E7F93D63-1849-4C33-AB9B-BBC95B87DAE3}" destId="{AE0454D1-D3DB-4298-87FC-CC36B838AE4A}" srcOrd="4" destOrd="0" presId="urn:microsoft.com/office/officeart/2005/8/layout/vList4#1"/>
    <dgm:cxn modelId="{4989C387-9DE0-4FA0-939A-F8F40E6F78FA}" type="presParOf" srcId="{AE0454D1-D3DB-4298-87FC-CC36B838AE4A}" destId="{E065D359-264C-45B5-9748-18A052351C49}" srcOrd="0" destOrd="0" presId="urn:microsoft.com/office/officeart/2005/8/layout/vList4#1"/>
    <dgm:cxn modelId="{4871B89F-87FB-472D-8829-E0756A77DE11}" type="presParOf" srcId="{AE0454D1-D3DB-4298-87FC-CC36B838AE4A}" destId="{C30DF416-9A2E-457B-95B4-0F3CA9477680}" srcOrd="1" destOrd="0" presId="urn:microsoft.com/office/officeart/2005/8/layout/vList4#1"/>
    <dgm:cxn modelId="{AFA1FD9E-B107-47D8-B8AA-C1A7DFEE0DF8}" type="presParOf" srcId="{AE0454D1-D3DB-4298-87FC-CC36B838AE4A}" destId="{BE7FA6C6-DE40-497E-8F6E-0E9CB06D24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1EBCE6-8607-48A7-B9DC-F8895B8B0BA8}" type="doc">
      <dgm:prSet loTypeId="urn:microsoft.com/office/officeart/2005/8/layout/process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6125E92-4D5D-4D5E-B33E-EC13A4866C7B}">
      <dgm:prSet/>
      <dgm:spPr/>
      <dgm:t>
        <a:bodyPr/>
        <a:lstStyle/>
        <a:p>
          <a:pPr algn="just" rtl="0"/>
          <a:r>
            <a:rPr lang="en-US" dirty="0" smtClean="0">
              <a:latin typeface="Helvetica 45 Light" pitchFamily="34" charset="0"/>
            </a:rPr>
            <a:t>Heabox is a connected portable lunchbox that brings your food to suitable temperature for consumption.</a:t>
          </a:r>
          <a:endParaRPr lang="en-US" dirty="0">
            <a:latin typeface="Helvetica 45 Light" pitchFamily="34" charset="0"/>
          </a:endParaRPr>
        </a:p>
      </dgm:t>
    </dgm:pt>
    <dgm:pt modelId="{5BA80211-07F4-470C-B07D-960C0BB3BE07}" type="parTrans" cxnId="{158C8600-EA91-4F33-A122-CF6E2BDE0E28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E5D1819D-BF42-41F6-9110-0F8C43C2B40D}" type="sibTrans" cxnId="{158C8600-EA91-4F33-A122-CF6E2BDE0E28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9E19FEA3-14F1-4179-BC4F-1BFFF1E551C1}">
      <dgm:prSet/>
      <dgm:spPr/>
      <dgm:t>
        <a:bodyPr/>
        <a:lstStyle/>
        <a:p>
          <a:pPr algn="just" rtl="0"/>
          <a:r>
            <a:rPr lang="en-US" dirty="0" smtClean="0">
              <a:latin typeface="Helvetica 45 Light" pitchFamily="34" charset="0"/>
            </a:rPr>
            <a:t>The lunchbox would allow to carry a meal and bring it to a comfortable temperature for eating, using energy from a battery.</a:t>
          </a:r>
          <a:endParaRPr lang="en-US" dirty="0">
            <a:latin typeface="Helvetica 45 Light" pitchFamily="34" charset="0"/>
          </a:endParaRPr>
        </a:p>
      </dgm:t>
    </dgm:pt>
    <dgm:pt modelId="{FE2743D5-7C1A-4E91-A99F-80BFC31A9B39}" type="parTrans" cxnId="{71CD9DC3-3FB9-4EB6-AAAC-F7B4E9BB4838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083F1879-1035-43BF-8282-C4EDED2D4EAC}" type="sibTrans" cxnId="{71CD9DC3-3FB9-4EB6-AAAC-F7B4E9BB4838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0EA89B71-F895-49CF-8C74-9CF6C53334C3}">
      <dgm:prSet/>
      <dgm:spPr/>
      <dgm:t>
        <a:bodyPr/>
        <a:lstStyle/>
        <a:p>
          <a:pPr algn="just" rtl="0"/>
          <a:r>
            <a:rPr lang="en-US" dirty="0" smtClean="0">
              <a:latin typeface="Helvetica 45 Light" pitchFamily="34" charset="0"/>
            </a:rPr>
            <a:t>An App would serve as an interface for set up personalized features of the box such as heating scheduling or heating power.</a:t>
          </a:r>
          <a:endParaRPr lang="en-US" dirty="0">
            <a:latin typeface="Helvetica 45 Light" pitchFamily="34" charset="0"/>
          </a:endParaRPr>
        </a:p>
      </dgm:t>
    </dgm:pt>
    <dgm:pt modelId="{9D0C8D04-A51B-4C92-9D42-F45805A1992E}" type="parTrans" cxnId="{56518311-57CD-439B-B52B-B083234DBCC5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417BED5F-C203-4BF6-B70A-2528B40BD11A}" type="sibTrans" cxnId="{56518311-57CD-439B-B52B-B083234DBCC5}">
      <dgm:prSet/>
      <dgm:spPr/>
      <dgm:t>
        <a:bodyPr/>
        <a:lstStyle/>
        <a:p>
          <a:pPr algn="just"/>
          <a:endParaRPr lang="en-US">
            <a:latin typeface="Helvetica 45 Light" pitchFamily="34" charset="0"/>
          </a:endParaRPr>
        </a:p>
      </dgm:t>
    </dgm:pt>
    <dgm:pt modelId="{C17636A0-2664-4E64-B658-D2970E1E111C}" type="pres">
      <dgm:prSet presAssocID="{A31EBCE6-8607-48A7-B9DC-F8895B8B0BA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6414A-49B2-42E4-9785-5E44B09A23DB}" type="pres">
      <dgm:prSet presAssocID="{46125E92-4D5D-4D5E-B33E-EC13A4866C7B}" presName="node" presStyleLbl="node1" presStyleIdx="0" presStyleCnt="3" custScaleX="119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AAC5-9AF2-44FA-914F-BE57BA5CDADE}" type="pres">
      <dgm:prSet presAssocID="{E5D1819D-BF42-41F6-9110-0F8C43C2B40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6284656-169F-4717-BC6F-E07F919453F9}" type="pres">
      <dgm:prSet presAssocID="{E5D1819D-BF42-41F6-9110-0F8C43C2B40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0247EB0-8148-4B38-A380-934B30BD6A6F}" type="pres">
      <dgm:prSet presAssocID="{9E19FEA3-14F1-4179-BC4F-1BFFF1E551C1}" presName="node" presStyleLbl="node1" presStyleIdx="1" presStyleCnt="3" custScaleX="119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9FA18-1169-4BA7-B077-2C1FEE966424}" type="pres">
      <dgm:prSet presAssocID="{083F1879-1035-43BF-8282-C4EDED2D4EA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66C760C-C797-4358-B019-F929081214D1}" type="pres">
      <dgm:prSet presAssocID="{083F1879-1035-43BF-8282-C4EDED2D4EA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B09DD0E-706E-46AA-B213-FD6BD0EECF8E}" type="pres">
      <dgm:prSet presAssocID="{0EA89B71-F895-49CF-8C74-9CF6C53334C3}" presName="node" presStyleLbl="node1" presStyleIdx="2" presStyleCnt="3" custScaleX="119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22232B-5F19-4643-8C22-F857BA3A1114}" type="presOf" srcId="{E5D1819D-BF42-41F6-9110-0F8C43C2B40D}" destId="{839CAAC5-9AF2-44FA-914F-BE57BA5CDADE}" srcOrd="0" destOrd="0" presId="urn:microsoft.com/office/officeart/2005/8/layout/process2"/>
    <dgm:cxn modelId="{3FD526F4-0D6F-4B7C-A4C7-49970F985D93}" type="presOf" srcId="{46125E92-4D5D-4D5E-B33E-EC13A4866C7B}" destId="{F906414A-49B2-42E4-9785-5E44B09A23DB}" srcOrd="0" destOrd="0" presId="urn:microsoft.com/office/officeart/2005/8/layout/process2"/>
    <dgm:cxn modelId="{9B3899A4-73F3-4C86-95F9-BDA739781C2B}" type="presOf" srcId="{083F1879-1035-43BF-8282-C4EDED2D4EAC}" destId="{D639FA18-1169-4BA7-B077-2C1FEE966424}" srcOrd="0" destOrd="0" presId="urn:microsoft.com/office/officeart/2005/8/layout/process2"/>
    <dgm:cxn modelId="{B3B2C70B-CCB8-469D-AF3F-AE3D439A0E24}" type="presOf" srcId="{083F1879-1035-43BF-8282-C4EDED2D4EAC}" destId="{666C760C-C797-4358-B019-F929081214D1}" srcOrd="1" destOrd="0" presId="urn:microsoft.com/office/officeart/2005/8/layout/process2"/>
    <dgm:cxn modelId="{71CD9DC3-3FB9-4EB6-AAAC-F7B4E9BB4838}" srcId="{A31EBCE6-8607-48A7-B9DC-F8895B8B0BA8}" destId="{9E19FEA3-14F1-4179-BC4F-1BFFF1E551C1}" srcOrd="1" destOrd="0" parTransId="{FE2743D5-7C1A-4E91-A99F-80BFC31A9B39}" sibTransId="{083F1879-1035-43BF-8282-C4EDED2D4EAC}"/>
    <dgm:cxn modelId="{AFE2470F-6305-453D-9F57-35B570FB230A}" type="presOf" srcId="{E5D1819D-BF42-41F6-9110-0F8C43C2B40D}" destId="{A6284656-169F-4717-BC6F-E07F919453F9}" srcOrd="1" destOrd="0" presId="urn:microsoft.com/office/officeart/2005/8/layout/process2"/>
    <dgm:cxn modelId="{E8E3DFAA-0246-4ED1-A199-C75EDE3BBCFA}" type="presOf" srcId="{A31EBCE6-8607-48A7-B9DC-F8895B8B0BA8}" destId="{C17636A0-2664-4E64-B658-D2970E1E111C}" srcOrd="0" destOrd="0" presId="urn:microsoft.com/office/officeart/2005/8/layout/process2"/>
    <dgm:cxn modelId="{6081B04C-7C92-4F34-93C3-1D144BD364A2}" type="presOf" srcId="{0EA89B71-F895-49CF-8C74-9CF6C53334C3}" destId="{BB09DD0E-706E-46AA-B213-FD6BD0EECF8E}" srcOrd="0" destOrd="0" presId="urn:microsoft.com/office/officeart/2005/8/layout/process2"/>
    <dgm:cxn modelId="{56518311-57CD-439B-B52B-B083234DBCC5}" srcId="{A31EBCE6-8607-48A7-B9DC-F8895B8B0BA8}" destId="{0EA89B71-F895-49CF-8C74-9CF6C53334C3}" srcOrd="2" destOrd="0" parTransId="{9D0C8D04-A51B-4C92-9D42-F45805A1992E}" sibTransId="{417BED5F-C203-4BF6-B70A-2528B40BD11A}"/>
    <dgm:cxn modelId="{158C8600-EA91-4F33-A122-CF6E2BDE0E28}" srcId="{A31EBCE6-8607-48A7-B9DC-F8895B8B0BA8}" destId="{46125E92-4D5D-4D5E-B33E-EC13A4866C7B}" srcOrd="0" destOrd="0" parTransId="{5BA80211-07F4-470C-B07D-960C0BB3BE07}" sibTransId="{E5D1819D-BF42-41F6-9110-0F8C43C2B40D}"/>
    <dgm:cxn modelId="{614099B2-9106-406D-9F57-E2BE04EDFE83}" type="presOf" srcId="{9E19FEA3-14F1-4179-BC4F-1BFFF1E551C1}" destId="{90247EB0-8148-4B38-A380-934B30BD6A6F}" srcOrd="0" destOrd="0" presId="urn:microsoft.com/office/officeart/2005/8/layout/process2"/>
    <dgm:cxn modelId="{B6BE9001-AE5B-4E47-8E6A-EC3D6A98EAB8}" type="presParOf" srcId="{C17636A0-2664-4E64-B658-D2970E1E111C}" destId="{F906414A-49B2-42E4-9785-5E44B09A23DB}" srcOrd="0" destOrd="0" presId="urn:microsoft.com/office/officeart/2005/8/layout/process2"/>
    <dgm:cxn modelId="{677A3EFD-A624-4817-A595-EB35824FE21A}" type="presParOf" srcId="{C17636A0-2664-4E64-B658-D2970E1E111C}" destId="{839CAAC5-9AF2-44FA-914F-BE57BA5CDADE}" srcOrd="1" destOrd="0" presId="urn:microsoft.com/office/officeart/2005/8/layout/process2"/>
    <dgm:cxn modelId="{C6BC3558-A6F8-4229-A053-E2FB51BB1022}" type="presParOf" srcId="{839CAAC5-9AF2-44FA-914F-BE57BA5CDADE}" destId="{A6284656-169F-4717-BC6F-E07F919453F9}" srcOrd="0" destOrd="0" presId="urn:microsoft.com/office/officeart/2005/8/layout/process2"/>
    <dgm:cxn modelId="{ED860C5D-AFF0-4167-99B4-D82A11BF4350}" type="presParOf" srcId="{C17636A0-2664-4E64-B658-D2970E1E111C}" destId="{90247EB0-8148-4B38-A380-934B30BD6A6F}" srcOrd="2" destOrd="0" presId="urn:microsoft.com/office/officeart/2005/8/layout/process2"/>
    <dgm:cxn modelId="{6906B8C9-A8F3-4A4E-A63A-149DDDCB64D0}" type="presParOf" srcId="{C17636A0-2664-4E64-B658-D2970E1E111C}" destId="{D639FA18-1169-4BA7-B077-2C1FEE966424}" srcOrd="3" destOrd="0" presId="urn:microsoft.com/office/officeart/2005/8/layout/process2"/>
    <dgm:cxn modelId="{7CA41D32-FCF8-400B-8CA4-32E40E7D4E0A}" type="presParOf" srcId="{D639FA18-1169-4BA7-B077-2C1FEE966424}" destId="{666C760C-C797-4358-B019-F929081214D1}" srcOrd="0" destOrd="0" presId="urn:microsoft.com/office/officeart/2005/8/layout/process2"/>
    <dgm:cxn modelId="{D42E0267-725A-4C7D-BDA7-9BCDA0532DF2}" type="presParOf" srcId="{C17636A0-2664-4E64-B658-D2970E1E111C}" destId="{BB09DD0E-706E-46AA-B213-FD6BD0EECF8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3EEAB9-8DD0-4568-B72D-A8289AE3E21C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0B01F7-2436-4185-8920-20C442B6F120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1 hour</a:t>
          </a:r>
          <a:endParaRPr lang="en-US" sz="1800" dirty="0">
            <a:latin typeface="Helvetica 45 Light" pitchFamily="34" charset="0"/>
          </a:endParaRPr>
        </a:p>
      </dgm:t>
    </dgm:pt>
    <dgm:pt modelId="{27A3C1A3-8F64-448B-8228-763E04E28DB5}" type="parTrans" cxnId="{8DCDC114-79A1-467A-A06D-9DB7C39B7486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B15B6BC1-36A3-4105-A460-43F032FBA341}" type="sibTrans" cxnId="{8DCDC114-79A1-467A-A06D-9DB7C39B7486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A2C90581-015C-4875-8997-08AEFD7FA284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Developed a pathogen separation and detection technology that delivers accurate results in less than 1 hour</a:t>
          </a:r>
          <a:endParaRPr lang="en-US" sz="1800" dirty="0">
            <a:latin typeface="Helvetica 45 Light" pitchFamily="34" charset="0"/>
          </a:endParaRPr>
        </a:p>
      </dgm:t>
    </dgm:pt>
    <dgm:pt modelId="{8E8BD1D8-E6D8-4CEC-8D29-E1DBA1325585}" type="parTrans" cxnId="{C6A648E0-B0A5-4169-A12D-F6CF83E61F31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48D206E8-2489-4512-8382-97EEF7F43761}" type="sibTrans" cxnId="{C6A648E0-B0A5-4169-A12D-F6CF83E61F31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59E7A9D6-1344-453A-8167-7B31A73D9898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Benefit </a:t>
          </a:r>
          <a:endParaRPr lang="en-US" sz="1800" dirty="0">
            <a:latin typeface="Helvetica 45 Light" pitchFamily="34" charset="0"/>
          </a:endParaRPr>
        </a:p>
      </dgm:t>
    </dgm:pt>
    <dgm:pt modelId="{685AF27A-524B-416F-A9A9-1DF75D23BF9C}" type="parTrans" cxnId="{4F83C773-4E78-4AE3-99C0-CAB54FAB57AC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F7119FAF-A2EC-47B3-8B47-4FF3091F0581}" type="sibTrans" cxnId="{4F83C773-4E78-4AE3-99C0-CAB54FAB57AC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57825B96-9E75-4FBB-A71E-53D48CD8CE76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Ultrafast separation of microorganisms from complex samples</a:t>
          </a:r>
          <a:endParaRPr lang="en-US" sz="1800" dirty="0">
            <a:latin typeface="Helvetica 45 Light" pitchFamily="34" charset="0"/>
          </a:endParaRPr>
        </a:p>
      </dgm:t>
    </dgm:pt>
    <dgm:pt modelId="{79395277-2D06-487D-86D7-2BF156730030}" type="parTrans" cxnId="{392D5222-5536-4626-AB20-C2E2C649B22C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61F3FAC5-B995-4038-8B43-7D0B0AB3A10C}" type="sibTrans" cxnId="{392D5222-5536-4626-AB20-C2E2C649B22C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FD07489F-B4CF-4720-92B4-3B9B23EFB6BD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Real-time detection and quantification</a:t>
          </a:r>
          <a:endParaRPr lang="en-US" sz="1800" dirty="0">
            <a:latin typeface="Helvetica 45 Light" pitchFamily="34" charset="0"/>
          </a:endParaRPr>
        </a:p>
      </dgm:t>
    </dgm:pt>
    <dgm:pt modelId="{18A8EB10-E8F7-4879-B9B6-B6265EFB58BE}" type="parTrans" cxnId="{B509B8A7-1315-4925-A9D4-D6891E70D42D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337D9574-829F-4473-8143-C5F868BC9B9B}" type="sibTrans" cxnId="{B509B8A7-1315-4925-A9D4-D6891E70D42D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0979C688-E746-4C4C-BD6A-7E2E62C2F459}">
      <dgm:prSet phldrT="[Text]" custT="1"/>
      <dgm:spPr/>
      <dgm:t>
        <a:bodyPr/>
        <a:lstStyle/>
        <a:p>
          <a:r>
            <a:rPr lang="en-US" sz="1800" dirty="0" smtClean="0">
              <a:latin typeface="Helvetica 45 Light" pitchFamily="34" charset="0"/>
            </a:rPr>
            <a:t>Automated workflow for an site testing</a:t>
          </a:r>
          <a:endParaRPr lang="en-US" sz="1800" dirty="0">
            <a:latin typeface="Helvetica 45 Light" pitchFamily="34" charset="0"/>
          </a:endParaRPr>
        </a:p>
      </dgm:t>
    </dgm:pt>
    <dgm:pt modelId="{DB37A5C6-7B21-40D6-BEB3-7E8E405F4416}" type="parTrans" cxnId="{4CD9C8DE-C75A-4681-B258-EF6716CFA9FA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83FB1BEC-E8CB-488D-BEC2-110950BCBB4E}" type="sibTrans" cxnId="{4CD9C8DE-C75A-4681-B258-EF6716CFA9FA}">
      <dgm:prSet/>
      <dgm:spPr/>
      <dgm:t>
        <a:bodyPr/>
        <a:lstStyle/>
        <a:p>
          <a:endParaRPr lang="en-US" sz="1800">
            <a:latin typeface="Helvetica 45 Light" pitchFamily="34" charset="0"/>
          </a:endParaRPr>
        </a:p>
      </dgm:t>
    </dgm:pt>
    <dgm:pt modelId="{43E479B9-45A5-4556-AB91-7DF0D7C4E461}" type="pres">
      <dgm:prSet presAssocID="{143EEAB9-8DD0-4568-B72D-A8289AE3E2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AFE8C-DFE1-4D7F-870A-881B3653E294}" type="pres">
      <dgm:prSet presAssocID="{350B01F7-2436-4185-8920-20C442B6F120}" presName="composite" presStyleCnt="0"/>
      <dgm:spPr/>
      <dgm:t>
        <a:bodyPr/>
        <a:lstStyle/>
        <a:p>
          <a:endParaRPr lang="en-US"/>
        </a:p>
      </dgm:t>
    </dgm:pt>
    <dgm:pt modelId="{1332BDB6-34F3-40CB-904E-B4766AF23D42}" type="pres">
      <dgm:prSet presAssocID="{350B01F7-2436-4185-8920-20C442B6F12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201B2-B010-4201-AFCA-4C3962AEDFB2}" type="pres">
      <dgm:prSet presAssocID="{350B01F7-2436-4185-8920-20C442B6F12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E9DB6-7254-4C70-B893-3248D6FFF3E8}" type="pres">
      <dgm:prSet presAssocID="{B15B6BC1-36A3-4105-A460-43F032FBA341}" presName="sp" presStyleCnt="0"/>
      <dgm:spPr/>
      <dgm:t>
        <a:bodyPr/>
        <a:lstStyle/>
        <a:p>
          <a:endParaRPr lang="en-US"/>
        </a:p>
      </dgm:t>
    </dgm:pt>
    <dgm:pt modelId="{ACB53EF2-334E-4139-B759-49764F37CD14}" type="pres">
      <dgm:prSet presAssocID="{59E7A9D6-1344-453A-8167-7B31A73D9898}" presName="composite" presStyleCnt="0"/>
      <dgm:spPr/>
      <dgm:t>
        <a:bodyPr/>
        <a:lstStyle/>
        <a:p>
          <a:endParaRPr lang="en-US"/>
        </a:p>
      </dgm:t>
    </dgm:pt>
    <dgm:pt modelId="{43F09D73-D570-4E6C-BB7F-5C99516AFF4C}" type="pres">
      <dgm:prSet presAssocID="{59E7A9D6-1344-453A-8167-7B31A73D989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5F7D2-08DB-4DBD-ACAA-F52D2640B3F6}" type="pres">
      <dgm:prSet presAssocID="{59E7A9D6-1344-453A-8167-7B31A73D989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51DE2-8659-48BC-9175-84DC047221AB}" type="presOf" srcId="{350B01F7-2436-4185-8920-20C442B6F120}" destId="{1332BDB6-34F3-40CB-904E-B4766AF23D42}" srcOrd="0" destOrd="0" presId="urn:microsoft.com/office/officeart/2005/8/layout/chevron2"/>
    <dgm:cxn modelId="{A0F1A130-A3E7-48F7-ABB2-1CA898B33C5C}" type="presOf" srcId="{0979C688-E746-4C4C-BD6A-7E2E62C2F459}" destId="{23F5F7D2-08DB-4DBD-ACAA-F52D2640B3F6}" srcOrd="0" destOrd="2" presId="urn:microsoft.com/office/officeart/2005/8/layout/chevron2"/>
    <dgm:cxn modelId="{8DCDC114-79A1-467A-A06D-9DB7C39B7486}" srcId="{143EEAB9-8DD0-4568-B72D-A8289AE3E21C}" destId="{350B01F7-2436-4185-8920-20C442B6F120}" srcOrd="0" destOrd="0" parTransId="{27A3C1A3-8F64-448B-8228-763E04E28DB5}" sibTransId="{B15B6BC1-36A3-4105-A460-43F032FBA341}"/>
    <dgm:cxn modelId="{8A901B28-BE46-451B-A42D-4B0E65A6BC67}" type="presOf" srcId="{143EEAB9-8DD0-4568-B72D-A8289AE3E21C}" destId="{43E479B9-45A5-4556-AB91-7DF0D7C4E461}" srcOrd="0" destOrd="0" presId="urn:microsoft.com/office/officeart/2005/8/layout/chevron2"/>
    <dgm:cxn modelId="{C6A648E0-B0A5-4169-A12D-F6CF83E61F31}" srcId="{350B01F7-2436-4185-8920-20C442B6F120}" destId="{A2C90581-015C-4875-8997-08AEFD7FA284}" srcOrd="0" destOrd="0" parTransId="{8E8BD1D8-E6D8-4CEC-8D29-E1DBA1325585}" sibTransId="{48D206E8-2489-4512-8382-97EEF7F43761}"/>
    <dgm:cxn modelId="{B509B8A7-1315-4925-A9D4-D6891E70D42D}" srcId="{59E7A9D6-1344-453A-8167-7B31A73D9898}" destId="{FD07489F-B4CF-4720-92B4-3B9B23EFB6BD}" srcOrd="1" destOrd="0" parTransId="{18A8EB10-E8F7-4879-B9B6-B6265EFB58BE}" sibTransId="{337D9574-829F-4473-8143-C5F868BC9B9B}"/>
    <dgm:cxn modelId="{D2867442-752A-4710-AE98-6CD0CF680364}" type="presOf" srcId="{57825B96-9E75-4FBB-A71E-53D48CD8CE76}" destId="{23F5F7D2-08DB-4DBD-ACAA-F52D2640B3F6}" srcOrd="0" destOrd="0" presId="urn:microsoft.com/office/officeart/2005/8/layout/chevron2"/>
    <dgm:cxn modelId="{8ABBFE9C-889C-4E9F-A101-0BAF4EDD1915}" type="presOf" srcId="{A2C90581-015C-4875-8997-08AEFD7FA284}" destId="{1C5201B2-B010-4201-AFCA-4C3962AEDFB2}" srcOrd="0" destOrd="0" presId="urn:microsoft.com/office/officeart/2005/8/layout/chevron2"/>
    <dgm:cxn modelId="{392D5222-5536-4626-AB20-C2E2C649B22C}" srcId="{59E7A9D6-1344-453A-8167-7B31A73D9898}" destId="{57825B96-9E75-4FBB-A71E-53D48CD8CE76}" srcOrd="0" destOrd="0" parTransId="{79395277-2D06-487D-86D7-2BF156730030}" sibTransId="{61F3FAC5-B995-4038-8B43-7D0B0AB3A10C}"/>
    <dgm:cxn modelId="{4F83C773-4E78-4AE3-99C0-CAB54FAB57AC}" srcId="{143EEAB9-8DD0-4568-B72D-A8289AE3E21C}" destId="{59E7A9D6-1344-453A-8167-7B31A73D9898}" srcOrd="1" destOrd="0" parTransId="{685AF27A-524B-416F-A9A9-1DF75D23BF9C}" sibTransId="{F7119FAF-A2EC-47B3-8B47-4FF3091F0581}"/>
    <dgm:cxn modelId="{4CD9C8DE-C75A-4681-B258-EF6716CFA9FA}" srcId="{59E7A9D6-1344-453A-8167-7B31A73D9898}" destId="{0979C688-E746-4C4C-BD6A-7E2E62C2F459}" srcOrd="2" destOrd="0" parTransId="{DB37A5C6-7B21-40D6-BEB3-7E8E405F4416}" sibTransId="{83FB1BEC-E8CB-488D-BEC2-110950BCBB4E}"/>
    <dgm:cxn modelId="{5615A4F0-97E9-48B5-BF19-A81387EF0FEB}" type="presOf" srcId="{FD07489F-B4CF-4720-92B4-3B9B23EFB6BD}" destId="{23F5F7D2-08DB-4DBD-ACAA-F52D2640B3F6}" srcOrd="0" destOrd="1" presId="urn:microsoft.com/office/officeart/2005/8/layout/chevron2"/>
    <dgm:cxn modelId="{68C7D472-C041-4432-AE4E-E5FCD73583B5}" type="presOf" srcId="{59E7A9D6-1344-453A-8167-7B31A73D9898}" destId="{43F09D73-D570-4E6C-BB7F-5C99516AFF4C}" srcOrd="0" destOrd="0" presId="urn:microsoft.com/office/officeart/2005/8/layout/chevron2"/>
    <dgm:cxn modelId="{21754C9A-9905-4263-AA9D-3FFC8F6F1C0F}" type="presParOf" srcId="{43E479B9-45A5-4556-AB91-7DF0D7C4E461}" destId="{073AFE8C-DFE1-4D7F-870A-881B3653E294}" srcOrd="0" destOrd="0" presId="urn:microsoft.com/office/officeart/2005/8/layout/chevron2"/>
    <dgm:cxn modelId="{727092D2-1984-470C-B24C-5567E483A382}" type="presParOf" srcId="{073AFE8C-DFE1-4D7F-870A-881B3653E294}" destId="{1332BDB6-34F3-40CB-904E-B4766AF23D42}" srcOrd="0" destOrd="0" presId="urn:microsoft.com/office/officeart/2005/8/layout/chevron2"/>
    <dgm:cxn modelId="{E73454C4-24DC-4269-8FFD-0D49CDCE2D68}" type="presParOf" srcId="{073AFE8C-DFE1-4D7F-870A-881B3653E294}" destId="{1C5201B2-B010-4201-AFCA-4C3962AEDFB2}" srcOrd="1" destOrd="0" presId="urn:microsoft.com/office/officeart/2005/8/layout/chevron2"/>
    <dgm:cxn modelId="{99E3ADDB-7FBB-4F18-89C9-05E42F1D65EA}" type="presParOf" srcId="{43E479B9-45A5-4556-AB91-7DF0D7C4E461}" destId="{959E9DB6-7254-4C70-B893-3248D6FFF3E8}" srcOrd="1" destOrd="0" presId="urn:microsoft.com/office/officeart/2005/8/layout/chevron2"/>
    <dgm:cxn modelId="{D0BFFF95-276B-4B2C-85CA-34339CEBA97E}" type="presParOf" srcId="{43E479B9-45A5-4556-AB91-7DF0D7C4E461}" destId="{ACB53EF2-334E-4139-B759-49764F37CD14}" srcOrd="2" destOrd="0" presId="urn:microsoft.com/office/officeart/2005/8/layout/chevron2"/>
    <dgm:cxn modelId="{B6092675-A679-4F82-858F-C0A4C24727EF}" type="presParOf" srcId="{ACB53EF2-334E-4139-B759-49764F37CD14}" destId="{43F09D73-D570-4E6C-BB7F-5C99516AFF4C}" srcOrd="0" destOrd="0" presId="urn:microsoft.com/office/officeart/2005/8/layout/chevron2"/>
    <dgm:cxn modelId="{14CDA446-2BA4-4F69-850B-595053EC9CD2}" type="presParOf" srcId="{ACB53EF2-334E-4139-B759-49764F37CD14}" destId="{23F5F7D2-08DB-4DBD-ACAA-F52D2640B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44C52-7CAF-4333-A270-E6C82D6D34CC}">
      <dsp:nvSpPr>
        <dsp:cNvPr id="0" name=""/>
        <dsp:cNvSpPr/>
      </dsp:nvSpPr>
      <dsp:spPr>
        <a:xfrm>
          <a:off x="972500" y="2374"/>
          <a:ext cx="2235947" cy="154056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0C0A-B0D4-42C1-8505-3DB03204D177}">
      <dsp:nvSpPr>
        <dsp:cNvPr id="0" name=""/>
        <dsp:cNvSpPr/>
      </dsp:nvSpPr>
      <dsp:spPr>
        <a:xfrm>
          <a:off x="994390" y="1542942"/>
          <a:ext cx="2235947" cy="82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Helvetica 45 Light" pitchFamily="34" charset="0"/>
            </a:rPr>
            <a:t>Implementing SERI </a:t>
          </a:r>
          <a:r>
            <a:rPr lang="en-US" sz="1700" kern="1200" dirty="0" smtClean="0">
              <a:latin typeface="Helvetica 45 Light" pitchFamily="34" charset="0"/>
            </a:rPr>
            <a:t>strategies in China </a:t>
          </a:r>
          <a:endParaRPr lang="en-US" sz="1700" kern="1200" dirty="0">
            <a:latin typeface="Helvetica 45 Light" pitchFamily="34" charset="0"/>
          </a:endParaRPr>
        </a:p>
      </dsp:txBody>
      <dsp:txXfrm>
        <a:off x="994390" y="1542942"/>
        <a:ext cx="2235947" cy="829536"/>
      </dsp:txXfrm>
    </dsp:sp>
    <dsp:sp modelId="{F86D9EA5-83BD-4EC6-8998-BC7E22A406B6}">
      <dsp:nvSpPr>
        <dsp:cNvPr id="0" name=""/>
        <dsp:cNvSpPr/>
      </dsp:nvSpPr>
      <dsp:spPr>
        <a:xfrm>
          <a:off x="3454026" y="2374"/>
          <a:ext cx="2235947" cy="1540567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9FFFF-65CE-45C0-B2C2-0BB1D9E55797}">
      <dsp:nvSpPr>
        <dsp:cNvPr id="0" name=""/>
        <dsp:cNvSpPr/>
      </dsp:nvSpPr>
      <dsp:spPr>
        <a:xfrm>
          <a:off x="3454026" y="1542942"/>
          <a:ext cx="2235947" cy="82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Helvetica 45 Light" pitchFamily="34" charset="0"/>
            </a:rPr>
            <a:t>Part of Consulate General in Shanghai (integrated services)</a:t>
          </a:r>
        </a:p>
      </dsp:txBody>
      <dsp:txXfrm>
        <a:off x="3454026" y="1542942"/>
        <a:ext cx="2235947" cy="829536"/>
      </dsp:txXfrm>
    </dsp:sp>
    <dsp:sp modelId="{56D734BB-0173-426A-B334-85B218F95862}">
      <dsp:nvSpPr>
        <dsp:cNvPr id="0" name=""/>
        <dsp:cNvSpPr/>
      </dsp:nvSpPr>
      <dsp:spPr>
        <a:xfrm>
          <a:off x="5913662" y="2374"/>
          <a:ext cx="2235947" cy="154056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0BA41-119C-4966-92EE-D83FAA2FFDF3}">
      <dsp:nvSpPr>
        <dsp:cNvPr id="0" name=""/>
        <dsp:cNvSpPr/>
      </dsp:nvSpPr>
      <dsp:spPr>
        <a:xfrm>
          <a:off x="5913662" y="1542942"/>
          <a:ext cx="2235947" cy="82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Helvetica 45 Light" pitchFamily="34" charset="0"/>
            </a:rPr>
            <a:t>Extended team also in Beijing and Guangzhou</a:t>
          </a:r>
        </a:p>
      </dsp:txBody>
      <dsp:txXfrm>
        <a:off x="5913662" y="1542942"/>
        <a:ext cx="2235947" cy="829536"/>
      </dsp:txXfrm>
    </dsp:sp>
    <dsp:sp modelId="{F70BB4EE-FFCD-402E-B0F3-CAF63516505D}">
      <dsp:nvSpPr>
        <dsp:cNvPr id="0" name=""/>
        <dsp:cNvSpPr/>
      </dsp:nvSpPr>
      <dsp:spPr>
        <a:xfrm>
          <a:off x="2224208" y="2596073"/>
          <a:ext cx="2235947" cy="154056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5B415-E8FA-44F7-A039-780272BF52F2}">
      <dsp:nvSpPr>
        <dsp:cNvPr id="0" name=""/>
        <dsp:cNvSpPr/>
      </dsp:nvSpPr>
      <dsp:spPr>
        <a:xfrm>
          <a:off x="2224208" y="4136641"/>
          <a:ext cx="2235947" cy="82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Helvetica 45 Light" pitchFamily="34" charset="0"/>
            </a:rPr>
            <a:t>Operating under public – private partnership model</a:t>
          </a:r>
        </a:p>
      </dsp:txBody>
      <dsp:txXfrm>
        <a:off x="2224208" y="4136641"/>
        <a:ext cx="2235947" cy="829536"/>
      </dsp:txXfrm>
    </dsp:sp>
    <dsp:sp modelId="{B7E54835-AFF1-40A8-8AEE-DC93FE8D4D9F}">
      <dsp:nvSpPr>
        <dsp:cNvPr id="0" name=""/>
        <dsp:cNvSpPr/>
      </dsp:nvSpPr>
      <dsp:spPr>
        <a:xfrm>
          <a:off x="4683844" y="2596073"/>
          <a:ext cx="2235947" cy="1540567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2FA74-2BAB-425D-94AF-C9A270C5F353}">
      <dsp:nvSpPr>
        <dsp:cNvPr id="0" name=""/>
        <dsp:cNvSpPr/>
      </dsp:nvSpPr>
      <dsp:spPr>
        <a:xfrm>
          <a:off x="4683844" y="4136641"/>
          <a:ext cx="2235947" cy="82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kern="1200" dirty="0" smtClean="0">
              <a:latin typeface="Helvetica 45 Light" pitchFamily="34" charset="0"/>
            </a:rPr>
            <a:t>“</a:t>
          </a:r>
          <a:r>
            <a:rPr lang="en-US" altLang="ja-JP" sz="1700" kern="1200" dirty="0" smtClean="0">
              <a:latin typeface="Helvetica 45 Light" pitchFamily="34" charset="0"/>
            </a:rPr>
            <a:t>Open source</a:t>
          </a:r>
          <a:r>
            <a:rPr lang="ja-JP" altLang="en-US" sz="1700" kern="1200" dirty="0" smtClean="0">
              <a:latin typeface="Helvetica 45 Light" pitchFamily="34" charset="0"/>
            </a:rPr>
            <a:t>”</a:t>
          </a:r>
          <a:r>
            <a:rPr lang="en-US" altLang="ja-JP" sz="1700" kern="1200" dirty="0" smtClean="0">
              <a:latin typeface="Helvetica 45 Light" pitchFamily="34" charset="0"/>
            </a:rPr>
            <a:t> platform for discussion / ideas</a:t>
          </a:r>
          <a:endParaRPr lang="en-US" sz="1700" kern="1200" dirty="0" smtClean="0">
            <a:latin typeface="Helvetica 45 Light" pitchFamily="34" charset="0"/>
          </a:endParaRPr>
        </a:p>
      </dsp:txBody>
      <dsp:txXfrm>
        <a:off x="4683844" y="4136641"/>
        <a:ext cx="2235947" cy="829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3DE02-3880-4F2F-A1F3-A1A36AD935C6}">
      <dsp:nvSpPr>
        <dsp:cNvPr id="0" name=""/>
        <dsp:cNvSpPr/>
      </dsp:nvSpPr>
      <dsp:spPr>
        <a:xfrm>
          <a:off x="195040" y="7176"/>
          <a:ext cx="2624071" cy="262407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Helvetica 45 Light" pitchFamily="34" charset="0"/>
            </a:rPr>
            <a:t>School Education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bg1"/>
              </a:solidFill>
              <a:latin typeface="Helvetica 45 Light" pitchFamily="34" charset="0"/>
            </a:rPr>
            <a:t>学校教育</a:t>
          </a:r>
          <a:endParaRPr lang="en-US" sz="1800" kern="1200" dirty="0">
            <a:solidFill>
              <a:schemeClr val="bg1"/>
            </a:solidFill>
            <a:latin typeface="Helvetica 45 Light" pitchFamily="34" charset="0"/>
          </a:endParaRPr>
        </a:p>
      </dsp:txBody>
      <dsp:txXfrm>
        <a:off x="561464" y="316611"/>
        <a:ext cx="1512978" cy="2005203"/>
      </dsp:txXfrm>
    </dsp:sp>
    <dsp:sp modelId="{81BE8A71-B092-4F48-AC1C-6879619A4146}">
      <dsp:nvSpPr>
        <dsp:cNvPr id="0" name=""/>
        <dsp:cNvSpPr/>
      </dsp:nvSpPr>
      <dsp:spPr>
        <a:xfrm>
          <a:off x="2086263" y="7176"/>
          <a:ext cx="2624071" cy="2624071"/>
        </a:xfrm>
        <a:prstGeom prst="ellipse">
          <a:avLst/>
        </a:prstGeom>
        <a:solidFill>
          <a:srgbClr val="F9CDA9">
            <a:alpha val="8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Helvetica 45 Light" pitchFamily="34" charset="0"/>
            </a:rPr>
            <a:t>Apprenticeship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solidFill>
                <a:schemeClr val="bg1"/>
              </a:solidFill>
              <a:latin typeface="Helvetica 45 Light" pitchFamily="34" charset="0"/>
            </a:rPr>
            <a:t>学徒制</a:t>
          </a:r>
          <a:endParaRPr lang="en-US" sz="1800" kern="1200" dirty="0">
            <a:solidFill>
              <a:schemeClr val="bg1"/>
            </a:solidFill>
            <a:latin typeface="Helvetica 45 Light" pitchFamily="34" charset="0"/>
          </a:endParaRPr>
        </a:p>
      </dsp:txBody>
      <dsp:txXfrm>
        <a:off x="2830932" y="316611"/>
        <a:ext cx="1512978" cy="2005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1ACE8-D208-4CED-BD75-398B51F11891}">
      <dsp:nvSpPr>
        <dsp:cNvPr id="0" name=""/>
        <dsp:cNvSpPr/>
      </dsp:nvSpPr>
      <dsp:spPr>
        <a:xfrm rot="10800000">
          <a:off x="1182708" y="193963"/>
          <a:ext cx="3878710" cy="1005847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632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Commercial food production system in &amp; around cities</a:t>
          </a:r>
          <a:endParaRPr lang="en-US" sz="1600" kern="1200" dirty="0">
            <a:latin typeface="Helvetica 45 Light" pitchFamily="34" charset="0"/>
          </a:endParaRPr>
        </a:p>
      </dsp:txBody>
      <dsp:txXfrm rot="10800000">
        <a:off x="1434170" y="193963"/>
        <a:ext cx="3627248" cy="1005847"/>
      </dsp:txXfrm>
    </dsp:sp>
    <dsp:sp modelId="{F04650FA-79D4-47EA-B2BF-C4C876ACBF7C}">
      <dsp:nvSpPr>
        <dsp:cNvPr id="0" name=""/>
        <dsp:cNvSpPr/>
      </dsp:nvSpPr>
      <dsp:spPr>
        <a:xfrm>
          <a:off x="771228" y="285407"/>
          <a:ext cx="822959" cy="82295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E7E9-B651-41E3-A666-1509F77B759B}">
      <dsp:nvSpPr>
        <dsp:cNvPr id="0" name=""/>
        <dsp:cNvSpPr/>
      </dsp:nvSpPr>
      <dsp:spPr>
        <a:xfrm rot="10800000">
          <a:off x="1182708" y="1783076"/>
          <a:ext cx="3878710" cy="1005847"/>
        </a:xfrm>
        <a:prstGeom prst="homePlat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63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Operational know-how</a:t>
          </a:r>
          <a:endParaRPr lang="en-US" sz="1600" kern="1200" dirty="0">
            <a:latin typeface="Helvetica 45 Light" pitchFamily="34" charset="0"/>
          </a:endParaRPr>
        </a:p>
      </dsp:txBody>
      <dsp:txXfrm rot="10800000">
        <a:off x="1434170" y="1783076"/>
        <a:ext cx="3627248" cy="1005847"/>
      </dsp:txXfrm>
    </dsp:sp>
    <dsp:sp modelId="{4E8E2D2B-0471-4E97-BD1B-858E2E774944}">
      <dsp:nvSpPr>
        <dsp:cNvPr id="0" name=""/>
        <dsp:cNvSpPr/>
      </dsp:nvSpPr>
      <dsp:spPr>
        <a:xfrm>
          <a:off x="771228" y="1874520"/>
          <a:ext cx="822959" cy="82295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AF301-A5D1-473D-B225-3FCE4C151DA4}">
      <dsp:nvSpPr>
        <dsp:cNvPr id="0" name=""/>
        <dsp:cNvSpPr/>
      </dsp:nvSpPr>
      <dsp:spPr>
        <a:xfrm rot="10800000">
          <a:off x="1182708" y="3372188"/>
          <a:ext cx="3878710" cy="1005847"/>
        </a:xfrm>
        <a:prstGeom prst="homePlat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163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Establish a costumer brand that guarantee to be organic, ultra-local &amp; ultra-fresh</a:t>
          </a:r>
          <a:endParaRPr lang="en-US" sz="1600" kern="1200" dirty="0">
            <a:latin typeface="Helvetica 45 Light" pitchFamily="34" charset="0"/>
          </a:endParaRPr>
        </a:p>
      </dsp:txBody>
      <dsp:txXfrm rot="10800000">
        <a:off x="1434170" y="3372188"/>
        <a:ext cx="3627248" cy="1005847"/>
      </dsp:txXfrm>
    </dsp:sp>
    <dsp:sp modelId="{34193AA6-84F9-4384-8253-30179DF76EAF}">
      <dsp:nvSpPr>
        <dsp:cNvPr id="0" name=""/>
        <dsp:cNvSpPr/>
      </dsp:nvSpPr>
      <dsp:spPr>
        <a:xfrm>
          <a:off x="771228" y="3463632"/>
          <a:ext cx="822959" cy="82295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8DAC2-6023-43D5-9DEF-BC7BF73EF7F4}">
      <dsp:nvSpPr>
        <dsp:cNvPr id="0" name=""/>
        <dsp:cNvSpPr/>
      </dsp:nvSpPr>
      <dsp:spPr>
        <a:xfrm>
          <a:off x="771434" y="192381"/>
          <a:ext cx="3879524" cy="1006821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861813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The ability and solutions to develop &amp; finance commercial food production systems in cities</a:t>
          </a:r>
          <a:endParaRPr lang="en-US" sz="1600" kern="1200" dirty="0">
            <a:latin typeface="Helvetica 45 Light" pitchFamily="34" charset="0"/>
          </a:endParaRPr>
        </a:p>
      </dsp:txBody>
      <dsp:txXfrm>
        <a:off x="771434" y="192381"/>
        <a:ext cx="3627819" cy="1006821"/>
      </dsp:txXfrm>
    </dsp:sp>
    <dsp:sp modelId="{250F16C8-4FF4-4DDE-BB9D-3C48BE14CF7D}">
      <dsp:nvSpPr>
        <dsp:cNvPr id="0" name=""/>
        <dsp:cNvSpPr/>
      </dsp:nvSpPr>
      <dsp:spPr>
        <a:xfrm>
          <a:off x="4239481" y="284313"/>
          <a:ext cx="822956" cy="822956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DB8E2-BB55-4EE1-903C-F3E41E5B8440}">
      <dsp:nvSpPr>
        <dsp:cNvPr id="0" name=""/>
        <dsp:cNvSpPr/>
      </dsp:nvSpPr>
      <dsp:spPr>
        <a:xfrm>
          <a:off x="771434" y="1782589"/>
          <a:ext cx="3879524" cy="1006821"/>
        </a:xfrm>
        <a:prstGeom prst="homePlat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861813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The operational know-how to operate &amp; maintain highly efficient large-scale farm systems.</a:t>
          </a:r>
          <a:endParaRPr lang="en-US" sz="1600" kern="1200" dirty="0">
            <a:latin typeface="Helvetica 45 Light" pitchFamily="34" charset="0"/>
          </a:endParaRPr>
        </a:p>
      </dsp:txBody>
      <dsp:txXfrm>
        <a:off x="771434" y="1782589"/>
        <a:ext cx="3627819" cy="1006821"/>
      </dsp:txXfrm>
    </dsp:sp>
    <dsp:sp modelId="{DA91C00D-4A5B-4B53-B73A-8B763A397F38}">
      <dsp:nvSpPr>
        <dsp:cNvPr id="0" name=""/>
        <dsp:cNvSpPr/>
      </dsp:nvSpPr>
      <dsp:spPr>
        <a:xfrm>
          <a:off x="4239481" y="1874521"/>
          <a:ext cx="822956" cy="822956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A603B-0D84-42AE-BC0F-DC5E3D6CBBCD}">
      <dsp:nvSpPr>
        <dsp:cNvPr id="0" name=""/>
        <dsp:cNvSpPr/>
      </dsp:nvSpPr>
      <dsp:spPr>
        <a:xfrm>
          <a:off x="771434" y="3372797"/>
          <a:ext cx="3879524" cy="1006821"/>
        </a:xfrm>
        <a:prstGeom prst="homePlat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0960" rIns="861813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A leading brand that provides a price umbrella to warrant premium prices.</a:t>
          </a:r>
          <a:endParaRPr lang="en-US" sz="1600" kern="1200" dirty="0">
            <a:latin typeface="Helvetica 45 Light" pitchFamily="34" charset="0"/>
          </a:endParaRPr>
        </a:p>
      </dsp:txBody>
      <dsp:txXfrm>
        <a:off x="771434" y="3372797"/>
        <a:ext cx="3627819" cy="1006821"/>
      </dsp:txXfrm>
    </dsp:sp>
    <dsp:sp modelId="{8B8D775E-0DC1-49D6-851C-5E6E3EB53895}">
      <dsp:nvSpPr>
        <dsp:cNvPr id="0" name=""/>
        <dsp:cNvSpPr/>
      </dsp:nvSpPr>
      <dsp:spPr>
        <a:xfrm>
          <a:off x="4239481" y="3464730"/>
          <a:ext cx="822956" cy="82295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DB3BE-D0D0-4D73-8D4D-6EBDDA0C41EF}">
      <dsp:nvSpPr>
        <dsp:cNvPr id="0" name=""/>
        <dsp:cNvSpPr/>
      </dsp:nvSpPr>
      <dsp:spPr>
        <a:xfrm>
          <a:off x="0" y="0"/>
          <a:ext cx="8448504" cy="126014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45 Light" pitchFamily="34" charset="0"/>
            </a:rPr>
            <a:t>Grow in Aeroponics</a:t>
          </a:r>
          <a:endParaRPr lang="en-US" sz="18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10x less water than conventional agriculture</a:t>
          </a:r>
          <a:endParaRPr lang="en-US" sz="14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Minimum of waste and maximum of high-quality lettuce production</a:t>
          </a:r>
          <a:endParaRPr lang="en-US" sz="1400" kern="1200" dirty="0">
            <a:latin typeface="Helvetica 45 Light" pitchFamily="34" charset="0"/>
          </a:endParaRPr>
        </a:p>
      </dsp:txBody>
      <dsp:txXfrm>
        <a:off x="1815714" y="0"/>
        <a:ext cx="6632789" cy="1260140"/>
      </dsp:txXfrm>
    </dsp:sp>
    <dsp:sp modelId="{077F8E30-3D44-4D82-9D90-FFCF2C384C74}">
      <dsp:nvSpPr>
        <dsp:cNvPr id="0" name=""/>
        <dsp:cNvSpPr/>
      </dsp:nvSpPr>
      <dsp:spPr>
        <a:xfrm>
          <a:off x="125321" y="133348"/>
          <a:ext cx="1348617" cy="10241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DB67-6014-41E4-A577-807C48F08BA9}">
      <dsp:nvSpPr>
        <dsp:cNvPr id="0" name=""/>
        <dsp:cNvSpPr/>
      </dsp:nvSpPr>
      <dsp:spPr>
        <a:xfrm>
          <a:off x="0" y="1386153"/>
          <a:ext cx="8448504" cy="126014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45 Light" pitchFamily="34" charset="0"/>
            </a:rPr>
            <a:t>Optimize Space</a:t>
          </a:r>
          <a:endParaRPr lang="en-US" sz="18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Lettuce have their roots in the air </a:t>
          </a:r>
          <a:endParaRPr lang="en-US" sz="14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Maximize the production per square meter</a:t>
          </a:r>
          <a:endParaRPr lang="en-US" sz="14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Multiply several times the number of lettuce cultivated per cycle.</a:t>
          </a:r>
          <a:endParaRPr lang="en-US" sz="1400" kern="1200" dirty="0">
            <a:latin typeface="Helvetica 45 Light" pitchFamily="34" charset="0"/>
          </a:endParaRPr>
        </a:p>
      </dsp:txBody>
      <dsp:txXfrm>
        <a:off x="1815714" y="1386153"/>
        <a:ext cx="6632789" cy="1260140"/>
      </dsp:txXfrm>
    </dsp:sp>
    <dsp:sp modelId="{CAEC64D2-B2D4-4882-9860-549C16964F31}">
      <dsp:nvSpPr>
        <dsp:cNvPr id="0" name=""/>
        <dsp:cNvSpPr/>
      </dsp:nvSpPr>
      <dsp:spPr>
        <a:xfrm>
          <a:off x="172480" y="1505448"/>
          <a:ext cx="1348617" cy="10241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duotone>
              <a:schemeClr val="accent3">
                <a:hueOff val="-6387"/>
                <a:satOff val="266"/>
                <a:lumOff val="-1050"/>
                <a:alphaOff val="0"/>
                <a:shade val="20000"/>
                <a:satMod val="200000"/>
              </a:schemeClr>
              <a:schemeClr val="accent3">
                <a:hueOff val="-6387"/>
                <a:satOff val="266"/>
                <a:lumOff val="-105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5D359-264C-45B5-9748-18A052351C49}">
      <dsp:nvSpPr>
        <dsp:cNvPr id="0" name=""/>
        <dsp:cNvSpPr/>
      </dsp:nvSpPr>
      <dsp:spPr>
        <a:xfrm>
          <a:off x="0" y="2772307"/>
          <a:ext cx="8448504" cy="1260140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Helvetica 45 Light" pitchFamily="34" charset="0"/>
            </a:rPr>
            <a:t>Grow Locally, all Year-Round</a:t>
          </a:r>
          <a:endParaRPr lang="en-US" sz="18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Retailer distribution center</a:t>
          </a:r>
          <a:endParaRPr lang="en-US" sz="1400" kern="1200" dirty="0">
            <a:latin typeface="Helvetica 45 Light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 45 Light" pitchFamily="34" charset="0"/>
            </a:rPr>
            <a:t>Independent of the weather, or season, for very little or no cost.</a:t>
          </a:r>
          <a:endParaRPr lang="en-US" sz="1400" kern="1200" dirty="0">
            <a:latin typeface="Helvetica 45 Light" pitchFamily="34" charset="0"/>
          </a:endParaRPr>
        </a:p>
      </dsp:txBody>
      <dsp:txXfrm>
        <a:off x="1815714" y="2772307"/>
        <a:ext cx="6632789" cy="1260140"/>
      </dsp:txXfrm>
    </dsp:sp>
    <dsp:sp modelId="{C30DF416-9A2E-457B-95B4-0F3CA9477680}">
      <dsp:nvSpPr>
        <dsp:cNvPr id="0" name=""/>
        <dsp:cNvSpPr/>
      </dsp:nvSpPr>
      <dsp:spPr>
        <a:xfrm>
          <a:off x="236680" y="2903367"/>
          <a:ext cx="1220217" cy="10241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duotone>
              <a:schemeClr val="accent3">
                <a:hueOff val="-12774"/>
                <a:satOff val="533"/>
                <a:lumOff val="-2099"/>
                <a:alphaOff val="0"/>
                <a:shade val="20000"/>
                <a:satMod val="200000"/>
              </a:schemeClr>
              <a:schemeClr val="accent3">
                <a:hueOff val="-12774"/>
                <a:satOff val="533"/>
                <a:lumOff val="-20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6414A-49B2-42E4-9785-5E44B09A23DB}">
      <dsp:nvSpPr>
        <dsp:cNvPr id="0" name=""/>
        <dsp:cNvSpPr/>
      </dsp:nvSpPr>
      <dsp:spPr>
        <a:xfrm>
          <a:off x="18887" y="0"/>
          <a:ext cx="3405760" cy="133214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Heabox is a connected portable lunchbox that brings your food to suitable temperature for consumption.</a:t>
          </a:r>
          <a:endParaRPr lang="en-US" sz="1600" kern="1200" dirty="0">
            <a:latin typeface="Helvetica 45 Light" pitchFamily="34" charset="0"/>
          </a:endParaRPr>
        </a:p>
      </dsp:txBody>
      <dsp:txXfrm>
        <a:off x="57904" y="39017"/>
        <a:ext cx="3327726" cy="1254113"/>
      </dsp:txXfrm>
    </dsp:sp>
    <dsp:sp modelId="{839CAAC5-9AF2-44FA-914F-BE57BA5CDADE}">
      <dsp:nvSpPr>
        <dsp:cNvPr id="0" name=""/>
        <dsp:cNvSpPr/>
      </dsp:nvSpPr>
      <dsp:spPr>
        <a:xfrm rot="5400000">
          <a:off x="1471990" y="1365451"/>
          <a:ext cx="499555" cy="599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Helvetica 45 Light" pitchFamily="34" charset="0"/>
          </a:endParaRPr>
        </a:p>
      </dsp:txBody>
      <dsp:txXfrm rot="-5400000">
        <a:off x="1541928" y="1415406"/>
        <a:ext cx="359680" cy="349689"/>
      </dsp:txXfrm>
    </dsp:sp>
    <dsp:sp modelId="{90247EB0-8148-4B38-A380-934B30BD6A6F}">
      <dsp:nvSpPr>
        <dsp:cNvPr id="0" name=""/>
        <dsp:cNvSpPr/>
      </dsp:nvSpPr>
      <dsp:spPr>
        <a:xfrm>
          <a:off x="18887" y="1998221"/>
          <a:ext cx="3405760" cy="133214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The lunchbox would allow to carry a meal and bring it to a comfortable temperature for eating, using energy from a battery.</a:t>
          </a:r>
          <a:endParaRPr lang="en-US" sz="1600" kern="1200" dirty="0">
            <a:latin typeface="Helvetica 45 Light" pitchFamily="34" charset="0"/>
          </a:endParaRPr>
        </a:p>
      </dsp:txBody>
      <dsp:txXfrm>
        <a:off x="57904" y="2037238"/>
        <a:ext cx="3327726" cy="1254113"/>
      </dsp:txXfrm>
    </dsp:sp>
    <dsp:sp modelId="{D639FA18-1169-4BA7-B077-2C1FEE966424}">
      <dsp:nvSpPr>
        <dsp:cNvPr id="0" name=""/>
        <dsp:cNvSpPr/>
      </dsp:nvSpPr>
      <dsp:spPr>
        <a:xfrm rot="5400000">
          <a:off x="1471990" y="3363673"/>
          <a:ext cx="499555" cy="599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Helvetica 45 Light" pitchFamily="34" charset="0"/>
          </a:endParaRPr>
        </a:p>
      </dsp:txBody>
      <dsp:txXfrm rot="-5400000">
        <a:off x="1541928" y="3413628"/>
        <a:ext cx="359680" cy="349689"/>
      </dsp:txXfrm>
    </dsp:sp>
    <dsp:sp modelId="{BB09DD0E-706E-46AA-B213-FD6BD0EECF8E}">
      <dsp:nvSpPr>
        <dsp:cNvPr id="0" name=""/>
        <dsp:cNvSpPr/>
      </dsp:nvSpPr>
      <dsp:spPr>
        <a:xfrm>
          <a:off x="18887" y="3996443"/>
          <a:ext cx="3405760" cy="133214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Helvetica 45 Light" pitchFamily="34" charset="0"/>
            </a:rPr>
            <a:t>An App would serve as an interface for set up personalized features of the box such as heating scheduling or heating power.</a:t>
          </a:r>
          <a:endParaRPr lang="en-US" sz="1600" kern="1200" dirty="0">
            <a:latin typeface="Helvetica 45 Light" pitchFamily="34" charset="0"/>
          </a:endParaRPr>
        </a:p>
      </dsp:txBody>
      <dsp:txXfrm>
        <a:off x="57904" y="4035460"/>
        <a:ext cx="3327726" cy="1254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2BDB6-34F3-40CB-904E-B4766AF23D42}">
      <dsp:nvSpPr>
        <dsp:cNvPr id="0" name=""/>
        <dsp:cNvSpPr/>
      </dsp:nvSpPr>
      <dsp:spPr>
        <a:xfrm rot="5400000">
          <a:off x="-280999" y="281026"/>
          <a:ext cx="1873333" cy="13113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45 Light" pitchFamily="34" charset="0"/>
            </a:rPr>
            <a:t>1 hour</a:t>
          </a:r>
          <a:endParaRPr lang="en-US" sz="1800" kern="1200" dirty="0">
            <a:latin typeface="Helvetica 45 Light" pitchFamily="34" charset="0"/>
          </a:endParaRPr>
        </a:p>
      </dsp:txBody>
      <dsp:txXfrm rot="-5400000">
        <a:off x="2" y="655693"/>
        <a:ext cx="1311333" cy="562000"/>
      </dsp:txXfrm>
    </dsp:sp>
    <dsp:sp modelId="{1C5201B2-B010-4201-AFCA-4C3962AEDFB2}">
      <dsp:nvSpPr>
        <dsp:cNvPr id="0" name=""/>
        <dsp:cNvSpPr/>
      </dsp:nvSpPr>
      <dsp:spPr>
        <a:xfrm rot="5400000">
          <a:off x="4618833" y="-3307474"/>
          <a:ext cx="1217666" cy="78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Helvetica 45 Light" pitchFamily="34" charset="0"/>
            </a:rPr>
            <a:t>Developed a pathogen separation and detection technology that delivers accurate results in less than 1 hour</a:t>
          </a:r>
          <a:endParaRPr lang="en-US" sz="1800" kern="1200" dirty="0">
            <a:latin typeface="Helvetica 45 Light" pitchFamily="34" charset="0"/>
          </a:endParaRPr>
        </a:p>
      </dsp:txBody>
      <dsp:txXfrm rot="-5400000">
        <a:off x="1311333" y="59468"/>
        <a:ext cx="7773224" cy="1098782"/>
      </dsp:txXfrm>
    </dsp:sp>
    <dsp:sp modelId="{43F09D73-D570-4E6C-BB7F-5C99516AFF4C}">
      <dsp:nvSpPr>
        <dsp:cNvPr id="0" name=""/>
        <dsp:cNvSpPr/>
      </dsp:nvSpPr>
      <dsp:spPr>
        <a:xfrm rot="5400000">
          <a:off x="-280999" y="1864024"/>
          <a:ext cx="1873333" cy="13113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Helvetica 45 Light" pitchFamily="34" charset="0"/>
            </a:rPr>
            <a:t>Benefit </a:t>
          </a:r>
          <a:endParaRPr lang="en-US" sz="1800" kern="1200" dirty="0">
            <a:latin typeface="Helvetica 45 Light" pitchFamily="34" charset="0"/>
          </a:endParaRPr>
        </a:p>
      </dsp:txBody>
      <dsp:txXfrm rot="-5400000">
        <a:off x="2" y="2238691"/>
        <a:ext cx="1311333" cy="562000"/>
      </dsp:txXfrm>
    </dsp:sp>
    <dsp:sp modelId="{23F5F7D2-08DB-4DBD-ACAA-F52D2640B3F6}">
      <dsp:nvSpPr>
        <dsp:cNvPr id="0" name=""/>
        <dsp:cNvSpPr/>
      </dsp:nvSpPr>
      <dsp:spPr>
        <a:xfrm rot="5400000">
          <a:off x="4618833" y="-1724475"/>
          <a:ext cx="1217666" cy="78326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Helvetica 45 Light" pitchFamily="34" charset="0"/>
            </a:rPr>
            <a:t>Ultrafast separation of microorganisms from complex samples</a:t>
          </a:r>
          <a:endParaRPr lang="en-US" sz="1800" kern="1200" dirty="0">
            <a:latin typeface="Helvetica 45 Light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Helvetica 45 Light" pitchFamily="34" charset="0"/>
            </a:rPr>
            <a:t>Real-time detection and quantification</a:t>
          </a:r>
          <a:endParaRPr lang="en-US" sz="1800" kern="1200" dirty="0">
            <a:latin typeface="Helvetica 45 Light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Helvetica 45 Light" pitchFamily="34" charset="0"/>
            </a:rPr>
            <a:t>Automated workflow for an site testing</a:t>
          </a:r>
          <a:endParaRPr lang="en-US" sz="1800" kern="1200" dirty="0">
            <a:latin typeface="Helvetica 45 Light" pitchFamily="34" charset="0"/>
          </a:endParaRPr>
        </a:p>
      </dsp:txBody>
      <dsp:txXfrm rot="-5400000">
        <a:off x="1311333" y="1642467"/>
        <a:ext cx="7773224" cy="1098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D6236-6BF3-814B-BB12-6EF8F7A7AAFF}" type="datetimeFigureOut">
              <a:rPr lang="en-US"/>
              <a:pPr/>
              <a:t>22/06/16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B91F-6D77-E647-AEB4-C7F452F6F88E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9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31090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latin typeface="Helvetica83-ExtendedHeavy" panose="020B0A00000000000000" pitchFamily="34" charset="0"/>
              </a:defRPr>
            </a:lvl1pPr>
          </a:lstStyle>
          <a:p>
            <a:r>
              <a:rPr lang="en-US" altLang="zh-CN" dirty="0" smtClean="0"/>
              <a:t>I’M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60848"/>
            <a:ext cx="6400800" cy="1005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 b="0">
                <a:solidFill>
                  <a:schemeClr val="tx1">
                    <a:tint val="75000"/>
                  </a:schemeClr>
                </a:solidFill>
                <a:latin typeface="Helvetica 65 Medium" panose="020B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Subhead.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93296"/>
            <a:ext cx="1581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15816" y="4078014"/>
            <a:ext cx="3240088" cy="719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altLang="zh-CN" dirty="0" smtClean="0"/>
              <a:t>Speaker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357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ewell(gray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7089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_Light-Normal" pitchFamily="2" charset="0"/>
              </a:defRPr>
            </a:lvl1pPr>
          </a:lstStyle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661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4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40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Helvetica 45 Light" pitchFamily="34" charset="0"/>
              </a:defRPr>
            </a:lvl1pPr>
          </a:lstStyle>
          <a:p>
            <a:r>
              <a:rPr lang="en-US" altLang="zh-CN" dirty="0" smtClean="0"/>
              <a:t>CONTENT.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5689"/>
            <a:ext cx="1379992" cy="10666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8" y="3076480"/>
            <a:ext cx="1420024" cy="8858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6" y="2895689"/>
            <a:ext cx="1693915" cy="1181135"/>
          </a:xfrm>
          <a:prstGeom prst="rect">
            <a:avLst/>
          </a:prstGeom>
        </p:spPr>
      </p:pic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Paragraph.1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63986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88224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Paragraph.3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8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Helvetica 45 Light" pitchFamily="34" charset="0"/>
              </a:defRPr>
            </a:lvl1pPr>
          </a:lstStyle>
          <a:p>
            <a:r>
              <a:rPr lang="en-US" altLang="zh-CN" dirty="0" smtClean="0"/>
              <a:t>CONTENT.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95689"/>
            <a:ext cx="1379992" cy="1066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8" y="3076480"/>
            <a:ext cx="1420024" cy="885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6" y="2895689"/>
            <a:ext cx="1693915" cy="1181135"/>
          </a:xfrm>
          <a:prstGeom prst="rect">
            <a:avLst/>
          </a:prstGeom>
        </p:spPr>
      </p:pic>
      <p:sp>
        <p:nvSpPr>
          <p:cNvPr id="8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Paragraph.1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9" name="文本占位符 16"/>
          <p:cNvSpPr>
            <a:spLocks noGrp="1"/>
          </p:cNvSpPr>
          <p:nvPr>
            <p:ph type="body" sz="quarter" idx="15" hasCustomPrompt="1"/>
          </p:nvPr>
        </p:nvSpPr>
        <p:spPr>
          <a:xfrm>
            <a:off x="3563986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0" name="文本占位符 16"/>
          <p:cNvSpPr>
            <a:spLocks noGrp="1"/>
          </p:cNvSpPr>
          <p:nvPr>
            <p:ph type="body" sz="quarter" idx="16" hasCustomPrompt="1"/>
          </p:nvPr>
        </p:nvSpPr>
        <p:spPr>
          <a:xfrm>
            <a:off x="6588224" y="4293096"/>
            <a:ext cx="2016126" cy="5048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400" kern="1200" dirty="0" smtClean="0">
                <a:solidFill>
                  <a:schemeClr val="bg1"/>
                </a:solidFill>
                <a:latin typeface="Helvetica 45 Light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Paragraph.3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692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(r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2267744" y="2780928"/>
            <a:ext cx="4536504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_Light-Normal" pitchFamily="2" charset="0"/>
              </a:defRPr>
            </a:lvl1pPr>
          </a:lstStyle>
          <a:p>
            <a:r>
              <a:rPr lang="en-US" altLang="zh-CN" dirty="0" smtClean="0"/>
              <a:t>Paragraph.1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(gray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67744" y="2780928"/>
            <a:ext cx="4536504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_Light-Normal" pitchFamily="2" charset="0"/>
              </a:defRPr>
            </a:lvl1pPr>
          </a:lstStyle>
          <a:p>
            <a:r>
              <a:rPr lang="en-US" altLang="zh-CN" dirty="0" smtClean="0"/>
              <a:t>Paragraph.1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78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5536" y="908720"/>
            <a:ext cx="1512168" cy="3649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latin typeface="Helvetica 55 Roman" pitchFamily="34" charset="0"/>
              </a:defRPr>
            </a:lvl1pPr>
          </a:lstStyle>
          <a:p>
            <a:r>
              <a:rPr lang="en-US" altLang="zh-CN" dirty="0" smtClean="0"/>
              <a:t>Paragraph.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2555776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Helvetica-Narrow" panose="02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title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2555776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55 Roman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Context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8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5536" y="908720"/>
            <a:ext cx="1512168" cy="3649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>
                <a:latin typeface="Helvetica 55 Roman" pitchFamily="34" charset="0"/>
              </a:defRPr>
            </a:lvl1pPr>
          </a:lstStyle>
          <a:p>
            <a:r>
              <a:rPr lang="en-US" altLang="zh-CN" dirty="0" smtClean="0"/>
              <a:t>Paragraph.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2555776" y="1535113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Helvetica-Narrow" panose="020B05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title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2555776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55 Roman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Context 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05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rewe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270892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_Light-Normal" pitchFamily="2" charset="0"/>
              </a:defRPr>
            </a:lvl1pPr>
          </a:lstStyle>
          <a:p>
            <a:r>
              <a:rPr lang="en-US" altLang="zh-CN" dirty="0" smtClean="0"/>
              <a:t>Thanks!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02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52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8" r:id="rId8"/>
    <p:sldLayoutId id="2147483654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microsoft.com/office/2007/relationships/hdphoto" Target="../media/hdphoto3.wdp"/><Relationship Id="rId7" Type="http://schemas.openxmlformats.org/officeDocument/2006/relationships/image" Target="../media/image40.jpeg"/><Relationship Id="rId8" Type="http://schemas.microsoft.com/office/2007/relationships/hdphoto" Target="../media/hdphoto4.wdp"/><Relationship Id="rId9" Type="http://schemas.openxmlformats.org/officeDocument/2006/relationships/image" Target="../media/image41.jpeg"/><Relationship Id="rId1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microsoft.com/office/2007/relationships/hdphoto" Target="../media/hdphoto6.wdp"/><Relationship Id="rId6" Type="http://schemas.openxmlformats.org/officeDocument/2006/relationships/image" Target="../media/image45.jpeg"/><Relationship Id="rId7" Type="http://schemas.microsoft.com/office/2007/relationships/hdphoto" Target="../media/hdphoto7.wdp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tiff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62.png"/><Relationship Id="rId8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gif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（cover）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359024" y="836712"/>
            <a:ext cx="8784976" cy="89396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Helvetica 45 Light" pitchFamily="34" charset="0"/>
              </a:rPr>
              <a:t>Sino-Swiss </a:t>
            </a:r>
          </a:p>
          <a:p>
            <a:r>
              <a:rPr lang="en-US" sz="4000" b="1" dirty="0" smtClean="0">
                <a:latin typeface="Helvetica 45 Light" pitchFamily="34" charset="0"/>
              </a:rPr>
              <a:t>Strategic Innovation Partnerships</a:t>
            </a:r>
            <a:endParaRPr lang="en-US" sz="4000" dirty="0">
              <a:latin typeface="Helvetica 45 Light" pitchFamily="34" charset="0"/>
            </a:endParaRPr>
          </a:p>
        </p:txBody>
      </p:sp>
      <p:sp>
        <p:nvSpPr>
          <p:cNvPr id="6" name="文本占位符 3"/>
          <p:cNvSpPr txBox="1">
            <a:spLocks/>
          </p:cNvSpPr>
          <p:nvPr/>
        </p:nvSpPr>
        <p:spPr>
          <a:xfrm>
            <a:off x="3166765" y="2997894"/>
            <a:ext cx="324008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latin typeface="Helvetica 45 Light" pitchFamily="34" charset="0"/>
              </a:rPr>
              <a:t>Pascal</a:t>
            </a:r>
            <a:r>
              <a:rPr lang="zh-CN" altLang="en-US" sz="2400" dirty="0">
                <a:latin typeface="Helvetica 45 Light" pitchFamily="34" charset="0"/>
              </a:rPr>
              <a:t> </a:t>
            </a:r>
            <a:r>
              <a:rPr lang="en-US" altLang="zh-CN" sz="2400" dirty="0">
                <a:latin typeface="Helvetica 45 Light" pitchFamily="34" charset="0"/>
              </a:rPr>
              <a:t>Marmier</a:t>
            </a:r>
          </a:p>
          <a:p>
            <a:pPr marL="0" indent="0" algn="ctr">
              <a:buNone/>
            </a:pPr>
            <a:r>
              <a:rPr lang="en-US" altLang="zh-CN" sz="2400" dirty="0">
                <a:latin typeface="Helvetica 45 Light" pitchFamily="34" charset="0"/>
              </a:rPr>
              <a:t>CEO</a:t>
            </a:r>
            <a:r>
              <a:rPr lang="zh-CN" altLang="en-US" sz="2400" dirty="0">
                <a:latin typeface="Helvetica 45 Light" pitchFamily="34" charset="0"/>
              </a:rPr>
              <a:t> </a:t>
            </a:r>
            <a:r>
              <a:rPr lang="en-US" altLang="zh-CN" sz="2400" dirty="0">
                <a:latin typeface="Helvetica 45 Light" pitchFamily="34" charset="0"/>
              </a:rPr>
              <a:t>swissnex</a:t>
            </a:r>
            <a:r>
              <a:rPr lang="zh-CN" altLang="en-US" sz="2400" dirty="0">
                <a:latin typeface="Helvetica 45 Light" pitchFamily="34" charset="0"/>
              </a:rPr>
              <a:t> </a:t>
            </a:r>
            <a:r>
              <a:rPr lang="en-US" altLang="zh-CN" sz="2400" dirty="0">
                <a:latin typeface="Helvetica 45 Light" pitchFamily="34" charset="0"/>
              </a:rPr>
              <a:t>China</a:t>
            </a:r>
            <a:endParaRPr lang="zh-CN" altLang="en-US" sz="2400" dirty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Apprenticeship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4942" y="1628800"/>
            <a:ext cx="784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With the dual-track approach to learning, learners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attend courses 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at vocational schools on a part-time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basis. The 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remaining time is spent doing an apprenticeship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at a 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host company where they are provided with the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practical </a:t>
            </a:r>
            <a:r>
              <a:rPr lang="en-US" sz="1800" b="1" dirty="0" smtClean="0">
                <a:solidFill>
                  <a:schemeClr val="dk1"/>
                </a:solidFill>
                <a:latin typeface="Helvetica 45 Light" pitchFamily="34" charset="0"/>
              </a:rPr>
              <a:t>know-how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, knowledge and skills needed for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their chosen 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occupation. Learners also actively take part </a:t>
            </a:r>
            <a:r>
              <a:rPr lang="en-US" sz="1800" dirty="0" smtClean="0">
                <a:solidFill>
                  <a:schemeClr val="dk1"/>
                </a:solidFill>
                <a:latin typeface="Helvetica 45 Light" pitchFamily="34" charset="0"/>
              </a:rPr>
              <a:t>in the </a:t>
            </a:r>
            <a:r>
              <a:rPr lang="en-US" sz="1800" dirty="0">
                <a:solidFill>
                  <a:schemeClr val="dk1"/>
                </a:solidFill>
                <a:latin typeface="Helvetica 45 Light" pitchFamily="34" charset="0"/>
              </a:rPr>
              <a:t>host company’s production processes. </a:t>
            </a:r>
            <a:endParaRPr lang="en-US" sz="1800" dirty="0" smtClean="0">
              <a:solidFill>
                <a:schemeClr val="dk1"/>
              </a:solidFill>
              <a:latin typeface="Helvetica 45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" b="5021"/>
          <a:stretch/>
        </p:blipFill>
        <p:spPr>
          <a:xfrm>
            <a:off x="4546708" y="3212976"/>
            <a:ext cx="4597292" cy="364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16" y="4267199"/>
            <a:ext cx="4014658" cy="830997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Helvetica 45 Light" pitchFamily="34" charset="0"/>
              </a:rPr>
              <a:t>Companies provide apprenticeships and traineeships</a:t>
            </a:r>
            <a:r>
              <a:rPr lang="en-US" sz="1600" dirty="0">
                <a:latin typeface="Helvetica 45 Light" pitchFamily="34" charset="0"/>
              </a:rPr>
              <a:t>, thereby paving the way for the next </a:t>
            </a:r>
            <a:r>
              <a:rPr lang="en-US" sz="1600" dirty="0" smtClean="0">
                <a:latin typeface="Helvetica 45 Light" pitchFamily="34" charset="0"/>
              </a:rPr>
              <a:t>generation of </a:t>
            </a:r>
            <a:r>
              <a:rPr lang="en-US" sz="1600" dirty="0">
                <a:latin typeface="Helvetica 45 Light" pitchFamily="34" charset="0"/>
              </a:rPr>
              <a:t>qualified workers</a:t>
            </a:r>
            <a:r>
              <a:rPr lang="en-US" sz="1600" dirty="0" smtClean="0">
                <a:latin typeface="Helvetica 45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74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0" y="2209800"/>
            <a:ext cx="4536504" cy="1143000"/>
          </a:xfrm>
        </p:spPr>
        <p:txBody>
          <a:bodyPr/>
          <a:lstStyle/>
          <a:p>
            <a:r>
              <a:rPr lang="en-US" altLang="zh-CN" dirty="0"/>
              <a:t>Innovation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840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4" b="1188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19872" y="1417712"/>
            <a:ext cx="2997696" cy="85422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Helvetica 45 Light" pitchFamily="34" charset="0"/>
              </a:rPr>
              <a:t>State Visit</a:t>
            </a:r>
            <a:endParaRPr lang="en-US" dirty="0">
              <a:solidFill>
                <a:schemeClr val="bg1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4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China and Switzerland forge innovative strategic partnership</a:t>
            </a:r>
            <a:endParaRPr lang="en-US" altLang="zh-CN" sz="2400" b="1" dirty="0">
              <a:latin typeface="Helvetica 45 Light" pitchFamily="34" charset="0"/>
            </a:endParaRPr>
          </a:p>
          <a:p>
            <a:endParaRPr lang="en-US" altLang="zh-CN" sz="2400" b="1" dirty="0">
              <a:latin typeface="Helvetica 45 Light" pitchFamily="34" charset="0"/>
            </a:endParaRPr>
          </a:p>
          <a:p>
            <a:endParaRPr lang="en-US" altLang="zh-CN" sz="2400" b="1" dirty="0">
              <a:latin typeface="Helvetica 45 Ligh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110" y="1700808"/>
            <a:ext cx="8140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Switzerland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is one of the first European countries to recognize China's market economy status and the first country in continental Europe to reach an FTA with China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endParaRPr lang="fr-CH" sz="2000" dirty="0">
              <a:solidFill>
                <a:schemeClr val="tx1">
                  <a:lumMod val="85000"/>
                  <a:lumOff val="15000"/>
                </a:schemeClr>
              </a:solidFill>
              <a:latin typeface="Helvetica 45 Light" pitchFamily="34" charset="0"/>
            </a:endParaRPr>
          </a:p>
          <a:p>
            <a:pPr>
              <a:lnSpc>
                <a:spcPct val="150000"/>
              </a:lnSpc>
              <a:buClr>
                <a:srgbClr val="E20000"/>
              </a:buClr>
            </a:pPr>
            <a:r>
              <a:rPr lang="fr-CH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Both</a:t>
            </a:r>
            <a:r>
              <a:rPr lang="fr-C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 countries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aim to expand free trade and financial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cooperation within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the framework of the Asian Infrastructure Investment Bank (AIIB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8074" r="-80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110" y="1700808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000"/>
              </a:buClr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After the talks, the two presidents witnessed the signing of 7 cooperative documents in the areas of vocational safety and health, low-carbon city construction and technological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innovation</a:t>
            </a:r>
          </a:p>
          <a:p>
            <a:pPr>
              <a:lnSpc>
                <a:spcPct val="150000"/>
              </a:lnSpc>
              <a:buClr>
                <a:srgbClr val="E20000"/>
              </a:buClr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 45 Light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Per example : a cooperation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between Switzerland Innovation and Tsinghua University Science Park (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TusPark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 45 Ligh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China and Switzerland forge innovative strategic partnership</a:t>
            </a:r>
            <a:endParaRPr lang="en-US" altLang="zh-CN" sz="2400" b="1" dirty="0">
              <a:latin typeface="Helvetica 45 Light" pitchFamily="34" charset="0"/>
            </a:endParaRPr>
          </a:p>
          <a:p>
            <a:endParaRPr lang="en-US" altLang="zh-CN" sz="2400" b="1" dirty="0">
              <a:latin typeface="Helvetica 45 Light" pitchFamily="34" charset="0"/>
            </a:endParaRPr>
          </a:p>
          <a:p>
            <a:endParaRPr lang="en-US" altLang="zh-CN" sz="2400" b="1" dirty="0">
              <a:latin typeface="Helvetica 45 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8074" r="-80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Swiss Innovation Players</a:t>
            </a:r>
            <a:endParaRPr lang="en-US" altLang="zh-CN" sz="2400" b="1" dirty="0">
              <a:latin typeface="Helvetica 45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37" y="1772816"/>
            <a:ext cx="733532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09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Commission </a:t>
            </a:r>
            <a:r>
              <a:rPr lang="en-US" altLang="zh-CN" sz="2400" b="1" dirty="0">
                <a:latin typeface="Helvetica 45 Light" pitchFamily="34" charset="0"/>
              </a:rPr>
              <a:t>for Technology and Innovation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110" y="1700808"/>
            <a:ext cx="777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0000"/>
              </a:buClr>
            </a:pPr>
            <a:r>
              <a:rPr lang="en-US" sz="2000" i="1" dirty="0">
                <a:latin typeface="Helvetica 45 Light" pitchFamily="34" charset="0"/>
              </a:rPr>
              <a:t>The CTI is mandated by the Confederation to improve the innovative strength of the Swiss economy. </a:t>
            </a:r>
          </a:p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It funds and supports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cooperation projects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between companies and higher education institutions to encourage the introduction of innovative products on the market. </a:t>
            </a:r>
          </a:p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It supports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start-ups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 and thereby helps to create jobs for highly qualified workers.</a:t>
            </a:r>
          </a:p>
          <a:p>
            <a:pPr marL="342900" indent="-342900">
              <a:lnSpc>
                <a:spcPct val="150000"/>
              </a:lnSpc>
              <a:buClr>
                <a:srgbClr val="E2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It promotes the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transfer of knowledge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45 Light" pitchFamily="34" charset="0"/>
              </a:rPr>
              <a:t>and technology between higher education institutions and Swiss companies.</a:t>
            </a:r>
          </a:p>
        </p:txBody>
      </p:sp>
    </p:spTree>
    <p:extLst>
      <p:ext uri="{BB962C8B-B14F-4D97-AF65-F5344CB8AC3E}">
        <p14:creationId xmlns:p14="http://schemas.microsoft.com/office/powerpoint/2010/main" val="387590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752" y="373982"/>
            <a:ext cx="5814951" cy="769018"/>
          </a:xfrm>
          <a:solidFill>
            <a:srgbClr val="E20000"/>
          </a:solidFill>
        </p:spPr>
        <p:txBody>
          <a:bodyPr anchor="ctr"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3600" dirty="0" smtClean="0">
                <a:ln>
                  <a:solidFill>
                    <a:srgbClr val="E20000"/>
                  </a:solidFill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How CTI projects are run:</a:t>
            </a:r>
            <a:endParaRPr lang="en-US" sz="3600" dirty="0">
              <a:ln>
                <a:solidFill>
                  <a:srgbClr val="E20000"/>
                </a:solidFill>
              </a:ln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Eine Ecke des Rechtecks abrunden 24"/>
          <p:cNvSpPr/>
          <p:nvPr/>
        </p:nvSpPr>
        <p:spPr>
          <a:xfrm>
            <a:off x="923925" y="2030528"/>
            <a:ext cx="7307999" cy="458672"/>
          </a:xfrm>
          <a:prstGeom prst="round1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72000" rIns="72000" bIns="108000" rtlCol="0" anchor="ctr" anchorCtr="0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Helvetica 45 Light" pitchFamily="34" charset="0"/>
                <a:cs typeface="Arial"/>
              </a:rPr>
              <a:t>CTI</a:t>
            </a:r>
            <a:endParaRPr lang="en-GB" sz="2400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7" name="Eine Ecke des Rechtecks abrunden 6"/>
          <p:cNvSpPr/>
          <p:nvPr/>
        </p:nvSpPr>
        <p:spPr>
          <a:xfrm>
            <a:off x="914400" y="2591122"/>
            <a:ext cx="3600000" cy="1778093"/>
          </a:xfrm>
          <a:prstGeom prst="round1Rect">
            <a:avLst>
              <a:gd name="adj" fmla="val 1345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0" bIns="72000" rtlCol="0" anchor="t" anchorCtr="0"/>
          <a:lstStyle/>
          <a:p>
            <a:r>
              <a:rPr lang="en-GB" sz="21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Higher education</a:t>
            </a:r>
          </a:p>
          <a:p>
            <a:endParaRPr lang="en-GB" sz="1000" dirty="0" smtClean="0">
              <a:solidFill>
                <a:srgbClr val="000000"/>
              </a:solidFill>
              <a:latin typeface="Helvetica 45 Light" pitchFamily="34" charset="0"/>
              <a:cs typeface="Arial"/>
            </a:endParaRPr>
          </a:p>
          <a:p>
            <a:pPr marL="144000" indent="-144000">
              <a:spcAft>
                <a:spcPts val="500"/>
              </a:spcAft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Scientific know-how</a:t>
            </a:r>
          </a:p>
          <a:p>
            <a:pPr marL="144000" indent="-144000">
              <a:spcAft>
                <a:spcPts val="500"/>
              </a:spcAft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Infrastructure</a:t>
            </a:r>
          </a:p>
          <a:p>
            <a:pPr>
              <a:spcAft>
                <a:spcPts val="500"/>
              </a:spcAft>
            </a:pPr>
            <a:r>
              <a:rPr lang="en-GB" sz="17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Max. 50% funding </a:t>
            </a:r>
            <a:r>
              <a:rPr lang="en-GB" sz="14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(CTI funds)</a:t>
            </a:r>
          </a:p>
        </p:txBody>
      </p:sp>
      <p:sp>
        <p:nvSpPr>
          <p:cNvPr id="8" name="Eine Ecke des Rechtecks abrunden 16"/>
          <p:cNvSpPr/>
          <p:nvPr/>
        </p:nvSpPr>
        <p:spPr>
          <a:xfrm>
            <a:off x="4622399" y="2591122"/>
            <a:ext cx="3600000" cy="1778094"/>
          </a:xfrm>
          <a:prstGeom prst="round1Rect">
            <a:avLst>
              <a:gd name="adj" fmla="val 12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0" bIns="72000" rtlCol="0" anchor="t" anchorCtr="0"/>
          <a:lstStyle/>
          <a:p>
            <a:r>
              <a:rPr lang="en-GB" sz="21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Businesses</a:t>
            </a:r>
          </a:p>
          <a:p>
            <a:endParaRPr lang="en-GB" sz="1000" dirty="0" smtClean="0">
              <a:solidFill>
                <a:srgbClr val="000000"/>
              </a:solidFill>
              <a:latin typeface="Helvetica 45 Light" pitchFamily="34" charset="0"/>
              <a:cs typeface="Arial"/>
            </a:endParaRPr>
          </a:p>
          <a:p>
            <a:pPr marL="144000" indent="-144000">
              <a:spcAft>
                <a:spcPts val="500"/>
              </a:spcAft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Entrepreneurial know-how</a:t>
            </a:r>
          </a:p>
          <a:p>
            <a:pPr marL="144000" indent="-144000">
              <a:spcAft>
                <a:spcPts val="500"/>
              </a:spcAft>
              <a:buFont typeface="Arial"/>
              <a:buChar char="•"/>
            </a:pPr>
            <a:r>
              <a:rPr lang="en-GB" sz="1700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Market access, 10% cash contribution</a:t>
            </a:r>
          </a:p>
          <a:p>
            <a:pPr>
              <a:spcAft>
                <a:spcPts val="500"/>
              </a:spcAft>
            </a:pPr>
            <a:r>
              <a:rPr lang="en-GB" sz="17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Min. 50% funding</a:t>
            </a:r>
            <a:endParaRPr lang="en-GB" sz="1700" dirty="0">
              <a:solidFill>
                <a:srgbClr val="000000"/>
              </a:solidFill>
              <a:latin typeface="Helvetica 45 Light" pitchFamily="34" charset="0"/>
              <a:cs typeface="Arial"/>
            </a:endParaRPr>
          </a:p>
        </p:txBody>
      </p:sp>
      <p:sp>
        <p:nvSpPr>
          <p:cNvPr id="9" name="Eine Ecke des Rechtecks abrunden 42"/>
          <p:cNvSpPr/>
          <p:nvPr/>
        </p:nvSpPr>
        <p:spPr>
          <a:xfrm>
            <a:off x="3729708" y="4835885"/>
            <a:ext cx="1785381" cy="414000"/>
          </a:xfrm>
          <a:prstGeom prst="round1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0" bIns="36000" rtlCol="0" anchor="t" anchorCtr="0"/>
          <a:lstStyle/>
          <a:p>
            <a:r>
              <a:rPr lang="en-GB" sz="2100" b="1" dirty="0" smtClean="0">
                <a:solidFill>
                  <a:schemeClr val="bg1"/>
                </a:solidFill>
                <a:latin typeface="Helvetica 45 Light" pitchFamily="34" charset="0"/>
                <a:cs typeface="Arial"/>
              </a:rPr>
              <a:t>R&amp;D project</a:t>
            </a:r>
            <a:endParaRPr lang="en-GB" sz="2100" dirty="0">
              <a:solidFill>
                <a:schemeClr val="bg1"/>
              </a:solidFill>
              <a:latin typeface="Helvetica 45 Light" pitchFamily="34" charset="0"/>
              <a:cs typeface="Arial"/>
            </a:endParaRPr>
          </a:p>
        </p:txBody>
      </p:sp>
      <p:sp>
        <p:nvSpPr>
          <p:cNvPr id="10" name="Eine Ecke des Rechtecks abrunden 33"/>
          <p:cNvSpPr/>
          <p:nvPr/>
        </p:nvSpPr>
        <p:spPr>
          <a:xfrm>
            <a:off x="3480058" y="5706905"/>
            <a:ext cx="2345009" cy="414000"/>
          </a:xfrm>
          <a:prstGeom prst="round1Rect">
            <a:avLst/>
          </a:prstGeom>
          <a:solidFill>
            <a:srgbClr val="E20000"/>
          </a:solidFill>
          <a:ln>
            <a:solidFill>
              <a:srgbClr val="E2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0" bIns="36000" rtlCol="0" anchor="t" anchorCtr="0"/>
          <a:lstStyle/>
          <a:p>
            <a:r>
              <a:rPr lang="en-GB" sz="2100" b="1" dirty="0" smtClean="0">
                <a:solidFill>
                  <a:schemeClr val="bg1"/>
                </a:solidFill>
                <a:latin typeface="Helvetica 45 Light" pitchFamily="34" charset="0"/>
                <a:cs typeface="Arial"/>
              </a:rPr>
              <a:t>Market</a:t>
            </a:r>
            <a:r>
              <a:rPr lang="en-GB" sz="2100" b="1" dirty="0" smtClean="0">
                <a:solidFill>
                  <a:srgbClr val="000000"/>
                </a:solidFill>
                <a:latin typeface="Helvetica 45 Light" pitchFamily="34" charset="0"/>
                <a:cs typeface="Arial"/>
              </a:rPr>
              <a:t> </a:t>
            </a:r>
            <a:r>
              <a:rPr lang="en-GB" sz="2100" b="1" dirty="0" smtClean="0">
                <a:solidFill>
                  <a:schemeClr val="bg1"/>
                </a:solidFill>
                <a:latin typeface="Helvetica 45 Light" pitchFamily="34" charset="0"/>
                <a:cs typeface="Arial"/>
              </a:rPr>
              <a:t>influence</a:t>
            </a:r>
            <a:endParaRPr lang="en-GB" sz="2100" dirty="0">
              <a:solidFill>
                <a:schemeClr val="bg1"/>
              </a:solidFill>
              <a:latin typeface="Helvetica 45 Light" pitchFamily="34" charset="0"/>
              <a:cs typeface="Arial"/>
            </a:endParaRPr>
          </a:p>
        </p:txBody>
      </p:sp>
      <p:grpSp>
        <p:nvGrpSpPr>
          <p:cNvPr id="11" name="Gruppierung 29"/>
          <p:cNvGrpSpPr/>
          <p:nvPr/>
        </p:nvGrpSpPr>
        <p:grpSpPr>
          <a:xfrm rot="5400000">
            <a:off x="4511559" y="4423429"/>
            <a:ext cx="196355" cy="353889"/>
            <a:chOff x="2714574" y="5251138"/>
            <a:chExt cx="253716" cy="502999"/>
          </a:xfrm>
        </p:grpSpPr>
        <p:cxnSp>
          <p:nvCxnSpPr>
            <p:cNvPr id="12" name="Gerade Verbindung 34"/>
            <p:cNvCxnSpPr/>
            <p:nvPr/>
          </p:nvCxnSpPr>
          <p:spPr>
            <a:xfrm>
              <a:off x="2714574" y="5251138"/>
              <a:ext cx="253716" cy="249283"/>
            </a:xfrm>
            <a:prstGeom prst="line">
              <a:avLst/>
            </a:prstGeom>
            <a:ln w="101600" cap="rnd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5"/>
            <p:cNvCxnSpPr/>
            <p:nvPr/>
          </p:nvCxnSpPr>
          <p:spPr>
            <a:xfrm rot="16200000">
              <a:off x="2712358" y="5502637"/>
              <a:ext cx="253716" cy="249283"/>
            </a:xfrm>
            <a:prstGeom prst="line">
              <a:avLst/>
            </a:prstGeom>
            <a:ln w="101600" cap="rnd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ung 37"/>
          <p:cNvGrpSpPr/>
          <p:nvPr/>
        </p:nvGrpSpPr>
        <p:grpSpPr>
          <a:xfrm rot="5400000">
            <a:off x="4513383" y="5309399"/>
            <a:ext cx="196355" cy="353889"/>
            <a:chOff x="2714574" y="5251138"/>
            <a:chExt cx="253716" cy="502999"/>
          </a:xfrm>
        </p:grpSpPr>
        <p:cxnSp>
          <p:nvCxnSpPr>
            <p:cNvPr id="15" name="Gerade Verbindung 38"/>
            <p:cNvCxnSpPr/>
            <p:nvPr/>
          </p:nvCxnSpPr>
          <p:spPr>
            <a:xfrm>
              <a:off x="2714574" y="5251138"/>
              <a:ext cx="253716" cy="249283"/>
            </a:xfrm>
            <a:prstGeom prst="line">
              <a:avLst/>
            </a:prstGeom>
            <a:ln w="101600" cap="rnd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9"/>
            <p:cNvCxnSpPr/>
            <p:nvPr/>
          </p:nvCxnSpPr>
          <p:spPr>
            <a:xfrm rot="16200000">
              <a:off x="2712358" y="5502637"/>
              <a:ext cx="253716" cy="249283"/>
            </a:xfrm>
            <a:prstGeom prst="line">
              <a:avLst/>
            </a:prstGeom>
            <a:ln w="101600" cap="rnd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78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Applied </a:t>
            </a:r>
            <a:r>
              <a:rPr lang="en-US" altLang="zh-CN" sz="2400" b="1" dirty="0">
                <a:latin typeface="Helvetica 45 Light" pitchFamily="34" charset="0"/>
              </a:rPr>
              <a:t>R&amp;D projects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9592" y="1764505"/>
            <a:ext cx="7272877" cy="4548188"/>
            <a:chOff x="762000" y="1447800"/>
            <a:chExt cx="7272877" cy="4548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7272877" cy="454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74740" y="5186774"/>
              <a:ext cx="1295400" cy="4572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Public-Private </a:t>
              </a:r>
              <a:b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Co-financing</a:t>
              </a:r>
              <a:endParaRPr lang="en-US" sz="11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3809999"/>
              <a:ext cx="1000402" cy="457200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Start-up</a:t>
              </a:r>
              <a:b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Coaching</a:t>
              </a:r>
              <a:endParaRPr lang="en-US" sz="11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66256" y="2876550"/>
              <a:ext cx="3312368" cy="20717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Universities of Applied Sciences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47800" y="4713279"/>
              <a:ext cx="1143000" cy="5154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ETHs</a:t>
              </a:r>
            </a:p>
            <a:p>
              <a:pPr algn="ctr"/>
              <a:r>
                <a:rPr lang="en-US" sz="1100" b="1" dirty="0"/>
                <a:t>Universities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20010" y="3083719"/>
              <a:ext cx="1470382" cy="274320"/>
            </a:xfrm>
            <a:prstGeom prst="rect">
              <a:avLst/>
            </a:prstGeom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accent2">
                      <a:lumMod val="75000"/>
                    </a:schemeClr>
                  </a:solidFill>
                </a:rPr>
                <a:t>Public financing</a:t>
              </a:r>
              <a:endParaRPr lang="en-US" sz="11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88531" y="5044452"/>
              <a:ext cx="1143000" cy="51814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Industry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55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36" y="896020"/>
            <a:ext cx="7200800" cy="364902"/>
          </a:xfrm>
        </p:spPr>
        <p:txBody>
          <a:bodyPr/>
          <a:lstStyle/>
          <a:p>
            <a:r>
              <a:rPr lang="en-US" altLang="zh-CN" sz="2000" dirty="0"/>
              <a:t>Concept of “accelerated” innovation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83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41662" y="381000"/>
            <a:ext cx="7192737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dirty="0" smtClean="0">
                <a:latin typeface="Helvetica-Narrow" panose="020B0500000000000000" pitchFamily="34" charset="0"/>
              </a:rPr>
              <a:t>China Hardware Innovation Camp</a:t>
            </a:r>
          </a:p>
        </p:txBody>
      </p:sp>
      <p:pic>
        <p:nvPicPr>
          <p:cNvPr id="8" name="Imag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2" y="304800"/>
            <a:ext cx="936721" cy="609600"/>
          </a:xfrm>
          <a:prstGeom prst="rect">
            <a:avLst/>
          </a:prstGeom>
          <a:effectLst/>
        </p:spPr>
      </p:pic>
      <p:sp>
        <p:nvSpPr>
          <p:cNvPr id="9" name="矩形 7"/>
          <p:cNvSpPr/>
          <p:nvPr/>
        </p:nvSpPr>
        <p:spPr>
          <a:xfrm>
            <a:off x="1341663" y="1794248"/>
            <a:ext cx="466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Helvetica 45 Light" pitchFamily="34" charset="0"/>
              </a:rPr>
              <a:t>14 students, 3 teams and 30 working days… to produce 3 connected devices</a:t>
            </a:r>
            <a:endParaRPr lang="zh-CN" altLang="en-US" dirty="0">
              <a:latin typeface="Helvetica 45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41663" y="1176805"/>
            <a:ext cx="4660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2400" dirty="0" smtClean="0">
                <a:latin typeface="Helvetica 45 Light" pitchFamily="34" charset="0"/>
              </a:rPr>
              <a:t>From idea to prototype in 30 days</a:t>
            </a:r>
            <a:endParaRPr lang="en-US" altLang="zh-CN" sz="2400" dirty="0">
              <a:latin typeface="Helvetica 45 Light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0332" y="1298948"/>
            <a:ext cx="207406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Users\CHI\Downloads\New folder\DSC_215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143"/>
          <a:stretch/>
        </p:blipFill>
        <p:spPr bwMode="auto">
          <a:xfrm>
            <a:off x="19000" y="4483100"/>
            <a:ext cx="2971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HI\Downloads\New folder\DSC_223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143"/>
          <a:stretch/>
        </p:blipFill>
        <p:spPr bwMode="auto">
          <a:xfrm>
            <a:off x="6191200" y="4483100"/>
            <a:ext cx="2971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CHI\Downloads\New folder\DSC_229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800" y="44831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7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754" cy="70431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" y="0"/>
            <a:ext cx="9144003" cy="6858002"/>
          </a:xfrm>
          <a:prstGeom prst="rect">
            <a:avLst/>
          </a:prstGeom>
          <a:blipFill dpi="0" rotWithShape="1">
            <a:blip r:embed="rId2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W:\8_picture_video_music_signature\8.1.picture\Activities_Visits\2015\151021_1028 venture leaders China 2nd edition\selected for blog album\IMG_98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397" y="4724401"/>
            <a:ext cx="31877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/>
        </p:nvSpPr>
        <p:spPr>
          <a:xfrm>
            <a:off x="1605189" y="2084634"/>
            <a:ext cx="6172199" cy="24327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500" dirty="0">
                <a:latin typeface="Helvetica 45 Light" pitchFamily="34" charset="0"/>
              </a:rPr>
              <a:t>Business </a:t>
            </a:r>
            <a:r>
              <a:rPr lang="en-US" altLang="zh-CN" sz="2500" dirty="0" smtClean="0">
                <a:latin typeface="Helvetica 45 Light" pitchFamily="34" charset="0"/>
              </a:rPr>
              <a:t>development</a:t>
            </a:r>
            <a:endParaRPr lang="en-US" altLang="zh-CN" sz="2500" dirty="0">
              <a:latin typeface="Helvetica 45 Light" pitchFamily="34" charset="0"/>
            </a:endParaRPr>
          </a:p>
          <a:p>
            <a:r>
              <a:rPr lang="en-US" altLang="zh-CN" sz="2500" dirty="0" smtClean="0">
                <a:latin typeface="Helvetica 45 Light" pitchFamily="34" charset="0"/>
              </a:rPr>
              <a:t>Workshop</a:t>
            </a:r>
            <a:endParaRPr lang="en-US" altLang="zh-CN" sz="2500" dirty="0">
              <a:latin typeface="Helvetica 45 Light" pitchFamily="34" charset="0"/>
            </a:endParaRPr>
          </a:p>
          <a:p>
            <a:r>
              <a:rPr lang="en-US" altLang="zh-CN" sz="2500" dirty="0" smtClean="0">
                <a:latin typeface="Helvetica 45 Light" pitchFamily="34" charset="0"/>
              </a:rPr>
              <a:t>Networking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41663" y="1317024"/>
            <a:ext cx="719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500" u="sng" dirty="0">
                <a:latin typeface="Helvetica 45 Light" pitchFamily="34" charset="0"/>
              </a:rPr>
              <a:t>End of October </a:t>
            </a:r>
            <a:r>
              <a:rPr lang="en-US" altLang="zh-CN" sz="2500" u="sng" dirty="0" smtClean="0">
                <a:latin typeface="Helvetica 45 Light" pitchFamily="34" charset="0"/>
              </a:rPr>
              <a:t>2016 : </a:t>
            </a:r>
            <a:r>
              <a:rPr lang="en-US" altLang="zh-CN" sz="2500" u="sng" dirty="0">
                <a:latin typeface="Helvetica 45 Light" pitchFamily="34" charset="0"/>
              </a:rPr>
              <a:t/>
            </a:r>
            <a:br>
              <a:rPr lang="en-US" altLang="zh-CN" sz="2500" u="sng" dirty="0">
                <a:latin typeface="Helvetica 45 Light" pitchFamily="34" charset="0"/>
              </a:rPr>
            </a:br>
            <a:r>
              <a:rPr lang="en-US" altLang="zh-CN" sz="2500" u="sng" dirty="0" smtClean="0">
                <a:latin typeface="Helvetica 45 Light" pitchFamily="34" charset="0"/>
              </a:rPr>
              <a:t>Trip in Shanghai</a:t>
            </a:r>
            <a:r>
              <a:rPr lang="en-US" altLang="zh-CN" sz="2500" u="sng" dirty="0">
                <a:latin typeface="Helvetica 45 Light" pitchFamily="34" charset="0"/>
              </a:rPr>
              <a:t>, Beijing, Shenzhen, Hong Kong</a:t>
            </a:r>
            <a:endParaRPr lang="zh-CN" altLang="en-US" sz="2500" u="sng" dirty="0">
              <a:latin typeface="Helvetica 45 Light" pitchFamily="34" charset="0"/>
            </a:endParaRPr>
          </a:p>
        </p:txBody>
      </p:sp>
      <p:pic>
        <p:nvPicPr>
          <p:cNvPr id="6" name="Picture 5" descr="W:\8_picture_video_music_signature\8.1.picture\Activities_Visits\2015\151021_1028 venture leaders China 2nd edition\selected for blog album\2015-10-22 16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1099" y="4724400"/>
            <a:ext cx="2882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:\8_picture_video_music_signature\8.1.picture\Activities_Visits\2015\151021_1028 venture leaders China 2nd edition\selected for blog album\SZ company visit 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724400"/>
            <a:ext cx="3073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1341663" y="3825334"/>
            <a:ext cx="669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500" b="1" dirty="0">
                <a:latin typeface="Helvetica 45 Light" pitchFamily="34" charset="0"/>
              </a:rPr>
              <a:t>10 startups selected for 2016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41662" y="381000"/>
            <a:ext cx="7192737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000" smtClean="0">
                <a:latin typeface="Helvetica-Narrow" panose="020B0500000000000000" pitchFamily="34" charset="0"/>
              </a:rPr>
              <a:t>Venture Leaders</a:t>
            </a:r>
            <a:endParaRPr lang="fr-CH" sz="3000" dirty="0">
              <a:latin typeface="Helvetica-Narrow" panose="020B0500000000000000" pitchFamily="34" charset="0"/>
            </a:endParaRPr>
          </a:p>
        </p:txBody>
      </p:sp>
      <p:pic>
        <p:nvPicPr>
          <p:cNvPr id="10" name="Imag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2" y="304800"/>
            <a:ext cx="936721" cy="609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371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56792"/>
            <a:ext cx="9144000" cy="2232248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5" r="-17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6" name="ZoneTexte 12"/>
          <p:cNvSpPr txBox="1"/>
          <p:nvPr/>
        </p:nvSpPr>
        <p:spPr>
          <a:xfrm>
            <a:off x="185574" y="1988840"/>
            <a:ext cx="2842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bg1"/>
                </a:solidFill>
                <a:latin typeface="Helvetica 45 Light" pitchFamily="34" charset="0"/>
              </a:rPr>
              <a:t>Hardware accelerator </a:t>
            </a:r>
            <a:r>
              <a:rPr lang="fr-FR" dirty="0" smtClean="0">
                <a:solidFill>
                  <a:schemeClr val="bg1"/>
                </a:solidFill>
                <a:latin typeface="Helvetica 45 Light" pitchFamily="34" charset="0"/>
              </a:rPr>
              <a:t>in Shenzhen, San Francisco, and New York</a:t>
            </a:r>
            <a:endParaRPr lang="fr-FR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19"/>
            <a:ext cx="5832648" cy="493589"/>
          </a:xfrm>
        </p:spPr>
        <p:txBody>
          <a:bodyPr/>
          <a:lstStyle/>
          <a:p>
            <a:r>
              <a:rPr lang="fr-CH" altLang="zh-CN" sz="2400" b="1" dirty="0" smtClean="0">
                <a:latin typeface="Helvetica 45 Light" pitchFamily="34" charset="0"/>
              </a:rPr>
              <a:t>HAX with Rovenso</a:t>
            </a:r>
            <a:endParaRPr lang="en-US" sz="2400" b="1" dirty="0">
              <a:latin typeface="Helvetica 45 Light" pitchFamily="34" charset="0"/>
            </a:endParaRP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5154127" y="2006355"/>
            <a:ext cx="3816424" cy="1190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fr-FR" sz="1800" b="1" dirty="0">
                <a:solidFill>
                  <a:schemeClr val="bg1"/>
                </a:solidFill>
                <a:latin typeface="Helvetica 45 Light" pitchFamily="34" charset="0"/>
              </a:rPr>
              <a:t>Rovenso</a:t>
            </a:r>
            <a:r>
              <a:rPr lang="fr-FR" sz="1800" dirty="0">
                <a:solidFill>
                  <a:schemeClr val="bg1"/>
                </a:solidFill>
                <a:latin typeface="Helvetica 45 Light" pitchFamily="34" charset="0"/>
              </a:rPr>
              <a:t> builds robots that can carry out dangerous tasks during earthquakes, landslides, hurricanes, fires or explosions</a:t>
            </a:r>
            <a:r>
              <a:rPr lang="fr-FR" sz="1800" dirty="0" smtClean="0">
                <a:solidFill>
                  <a:schemeClr val="bg1"/>
                </a:solidFill>
                <a:latin typeface="Helvetica 45 Light" pitchFamily="34" charset="0"/>
              </a:rPr>
              <a:t>.</a:t>
            </a:r>
            <a:endParaRPr lang="fr-FR" sz="1800" dirty="0">
              <a:solidFill>
                <a:schemeClr val="bg1"/>
              </a:solidFill>
              <a:latin typeface="Helvetica 45 Light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pic>
        <p:nvPicPr>
          <p:cNvPr id="8" name="Picture 2" descr="https://hax.co/wp-content/uploads/2015/10/hax-logo-m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575" y="152451"/>
            <a:ext cx="911593" cy="12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834" y="-98920"/>
            <a:ext cx="1752600" cy="1752600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6062" y="3933056"/>
            <a:ext cx="4061881" cy="25202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fr-FR" sz="2100" b="1" u="sng" dirty="0" smtClean="0">
                <a:latin typeface="Helvetica 45 Light" pitchFamily="34" charset="0"/>
              </a:rPr>
              <a:t>HAX accelerator in Shenzhen</a:t>
            </a:r>
            <a:r>
              <a:rPr lang="fr-FR" sz="2100" u="sng" dirty="0" smtClean="0">
                <a:latin typeface="Helvetica 45 Light" pitchFamily="34" charset="0"/>
              </a:rPr>
              <a:t>:</a:t>
            </a:r>
          </a:p>
          <a:p>
            <a:pPr lvl="1"/>
            <a:r>
              <a:rPr lang="fr-FR" sz="2100" dirty="0" err="1" smtClean="0">
                <a:latin typeface="Helvetica 45 Light" pitchFamily="34" charset="0"/>
              </a:rPr>
              <a:t>Sillicon</a:t>
            </a:r>
            <a:r>
              <a:rPr lang="fr-FR" sz="2100" dirty="0" smtClean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Valley</a:t>
            </a:r>
            <a:r>
              <a:rPr lang="fr-FR" sz="2100" dirty="0" smtClean="0">
                <a:latin typeface="Helvetica 45 Light" pitchFamily="34" charset="0"/>
              </a:rPr>
              <a:t> of China</a:t>
            </a:r>
          </a:p>
          <a:p>
            <a:pPr lvl="1"/>
            <a:r>
              <a:rPr lang="fr-FR" sz="2100" dirty="0" smtClean="0">
                <a:latin typeface="Helvetica 45 Light" pitchFamily="34" charset="0"/>
              </a:rPr>
              <a:t>30 </a:t>
            </a:r>
            <a:r>
              <a:rPr lang="fr-FR" sz="2100" dirty="0" err="1" smtClean="0">
                <a:latin typeface="Helvetica 45 Light" pitchFamily="34" charset="0"/>
              </a:rPr>
              <a:t>projects</a:t>
            </a:r>
            <a:r>
              <a:rPr lang="fr-FR" sz="2100" dirty="0" smtClean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selected</a:t>
            </a:r>
            <a:r>
              <a:rPr lang="fr-FR" sz="2100" dirty="0" smtClean="0">
                <a:latin typeface="Helvetica 45 Light" pitchFamily="34" charset="0"/>
              </a:rPr>
              <a:t> per </a:t>
            </a:r>
            <a:r>
              <a:rPr lang="fr-FR" sz="2100" dirty="0" err="1" smtClean="0">
                <a:latin typeface="Helvetica 45 Light" pitchFamily="34" charset="0"/>
              </a:rPr>
              <a:t>year</a:t>
            </a:r>
            <a:endParaRPr lang="fr-FR" sz="2100" dirty="0" smtClean="0">
              <a:latin typeface="Helvetica 45 Light" pitchFamily="34" charset="0"/>
            </a:endParaRPr>
          </a:p>
          <a:p>
            <a:pPr lvl="1"/>
            <a:r>
              <a:rPr lang="fr-FR" sz="2100" dirty="0" smtClean="0">
                <a:latin typeface="Helvetica 45 Light" pitchFamily="34" charset="0"/>
              </a:rPr>
              <a:t>111 </a:t>
            </a:r>
            <a:r>
              <a:rPr lang="fr-FR" sz="2100" dirty="0" err="1">
                <a:latin typeface="Helvetica 45 Light" pitchFamily="34" charset="0"/>
              </a:rPr>
              <a:t>days</a:t>
            </a:r>
            <a:r>
              <a:rPr lang="fr-FR" sz="2100" dirty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spent</a:t>
            </a:r>
            <a:r>
              <a:rPr lang="fr-FR" sz="2100" dirty="0" smtClean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with</a:t>
            </a:r>
            <a:r>
              <a:rPr lang="fr-FR" sz="2100" dirty="0" smtClean="0">
                <a:latin typeface="Helvetica 45 Light" pitchFamily="34" charset="0"/>
              </a:rPr>
              <a:t> one hardware </a:t>
            </a:r>
            <a:r>
              <a:rPr lang="fr-FR" sz="2100" dirty="0" err="1" smtClean="0">
                <a:latin typeface="Helvetica 45 Light" pitchFamily="34" charset="0"/>
              </a:rPr>
              <a:t>project</a:t>
            </a:r>
            <a:endParaRPr lang="fr-FR" sz="2100" dirty="0">
              <a:latin typeface="Helvetica 45 Light" pitchFamily="34" charset="0"/>
            </a:endParaRPr>
          </a:p>
          <a:p>
            <a:pPr lvl="1"/>
            <a:r>
              <a:rPr lang="fr-FR" sz="2100" dirty="0" err="1" smtClean="0">
                <a:latin typeface="Helvetica 45 Light" pitchFamily="34" charset="0"/>
              </a:rPr>
              <a:t>Add</a:t>
            </a:r>
            <a:r>
              <a:rPr lang="fr-FR" sz="2100" dirty="0" smtClean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funding</a:t>
            </a:r>
            <a:r>
              <a:rPr lang="fr-FR" sz="2100" dirty="0">
                <a:latin typeface="Helvetica 45 Light" pitchFamily="34" charset="0"/>
              </a:rPr>
              <a:t>, </a:t>
            </a:r>
            <a:r>
              <a:rPr lang="fr-FR" sz="2100" dirty="0" err="1">
                <a:latin typeface="Helvetica 45 Light" pitchFamily="34" charset="0"/>
              </a:rPr>
              <a:t>mentorship</a:t>
            </a:r>
            <a:r>
              <a:rPr lang="fr-FR" sz="2100" dirty="0">
                <a:latin typeface="Helvetica 45 Light" pitchFamily="34" charset="0"/>
              </a:rPr>
              <a:t>, </a:t>
            </a:r>
            <a:r>
              <a:rPr lang="fr-FR" sz="2100" dirty="0" err="1" smtClean="0">
                <a:latin typeface="Helvetica 45 Light" pitchFamily="34" charset="0"/>
              </a:rPr>
              <a:t>lab</a:t>
            </a:r>
            <a:r>
              <a:rPr lang="fr-FR" sz="2100" dirty="0" smtClean="0">
                <a:latin typeface="Helvetica 45 Light" pitchFamily="34" charset="0"/>
              </a:rPr>
              <a:t> </a:t>
            </a:r>
            <a:r>
              <a:rPr lang="fr-FR" sz="2100" dirty="0" err="1" smtClean="0">
                <a:latin typeface="Helvetica 45 Light" pitchFamily="34" charset="0"/>
              </a:rPr>
              <a:t>space</a:t>
            </a:r>
            <a:r>
              <a:rPr lang="fr-FR" sz="2100" dirty="0" smtClean="0">
                <a:latin typeface="Helvetica 45 Light" pitchFamily="34" charset="0"/>
              </a:rPr>
              <a:t>, </a:t>
            </a:r>
            <a:r>
              <a:rPr lang="fr-FR" sz="2100" dirty="0">
                <a:latin typeface="Helvetica 45 Light" pitchFamily="34" charset="0"/>
              </a:rPr>
              <a:t>DFM, and </a:t>
            </a:r>
            <a:r>
              <a:rPr lang="fr-FR" sz="2100" dirty="0" smtClean="0">
                <a:latin typeface="Helvetica 45 Light" pitchFamily="34" charset="0"/>
              </a:rPr>
              <a:t>more!</a:t>
            </a:r>
            <a:endParaRPr lang="fr-FR" sz="2100" dirty="0">
              <a:latin typeface="Helvetica 45 Light" pitchFamily="34" charset="0"/>
            </a:endParaRPr>
          </a:p>
          <a:p>
            <a:endParaRPr lang="fr-FR" dirty="0">
              <a:latin typeface="Helvetica 45 Light" pitchFamily="34" charset="0"/>
            </a:endParaRPr>
          </a:p>
        </p:txBody>
      </p:sp>
      <p:sp>
        <p:nvSpPr>
          <p:cNvPr id="11" name="Rectangle avec un coin rogné et arrondi 13"/>
          <p:cNvSpPr/>
          <p:nvPr/>
        </p:nvSpPr>
        <p:spPr>
          <a:xfrm>
            <a:off x="5650816" y="5032653"/>
            <a:ext cx="1226556" cy="268804"/>
          </a:xfrm>
          <a:prstGeom prst="snipRoundRect">
            <a:avLst/>
          </a:prstGeom>
          <a:solidFill>
            <a:srgbClr val="E2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Helvetica 45 Light" pitchFamily="34" charset="0"/>
              </a:rPr>
              <a:t>3 months</a:t>
            </a:r>
            <a:endParaRPr lang="fr-FR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12" name="Rectangle avec un coin rogné et arrondi 15"/>
          <p:cNvSpPr/>
          <p:nvPr/>
        </p:nvSpPr>
        <p:spPr>
          <a:xfrm>
            <a:off x="5650816" y="5511710"/>
            <a:ext cx="3436357" cy="278234"/>
          </a:xfrm>
          <a:prstGeom prst="snipRoundRect">
            <a:avLst/>
          </a:prstGeom>
          <a:solidFill>
            <a:srgbClr val="E2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1"/>
                </a:solidFill>
                <a:latin typeface="Helvetica 45 Light" pitchFamily="34" charset="0"/>
              </a:rPr>
              <a:t> 9 months</a:t>
            </a:r>
            <a:endParaRPr lang="fr-FR" dirty="0">
              <a:solidFill>
                <a:schemeClr val="bg1"/>
              </a:solidFill>
              <a:latin typeface="Helvetica 45 Light" pitchFamily="34" charset="0"/>
            </a:endParaRPr>
          </a:p>
        </p:txBody>
      </p:sp>
      <p:sp>
        <p:nvSpPr>
          <p:cNvPr id="13" name="ZoneTexte 16"/>
          <p:cNvSpPr txBox="1"/>
          <p:nvPr/>
        </p:nvSpPr>
        <p:spPr>
          <a:xfrm>
            <a:off x="4664108" y="4367275"/>
            <a:ext cx="44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Helvetica 45 Light" pitchFamily="34" charset="0"/>
              </a:rPr>
              <a:t>Time </a:t>
            </a:r>
            <a:r>
              <a:rPr lang="fr-FR" b="1" u="sng" dirty="0" err="1" smtClean="0">
                <a:latin typeface="Helvetica 45 Light" pitchFamily="34" charset="0"/>
              </a:rPr>
              <a:t>needed</a:t>
            </a:r>
            <a:r>
              <a:rPr lang="fr-FR" b="1" u="sng" dirty="0" smtClean="0">
                <a:latin typeface="Helvetica 45 Light" pitchFamily="34" charset="0"/>
              </a:rPr>
              <a:t> to </a:t>
            </a:r>
            <a:r>
              <a:rPr lang="fr-FR" b="1" u="sng" dirty="0" err="1" smtClean="0">
                <a:latin typeface="Helvetica 45 Light" pitchFamily="34" charset="0"/>
              </a:rPr>
              <a:t>build</a:t>
            </a:r>
            <a:r>
              <a:rPr lang="fr-FR" b="1" u="sng" dirty="0" smtClean="0">
                <a:latin typeface="Helvetica 45 Light" pitchFamily="34" charset="0"/>
              </a:rPr>
              <a:t> a  prototype:</a:t>
            </a:r>
            <a:endParaRPr lang="fr-FR" b="1" u="sng" dirty="0">
              <a:latin typeface="Helvetica 45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68" y="4930380"/>
            <a:ext cx="710204" cy="473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r="10117"/>
          <a:stretch/>
        </p:blipFill>
        <p:spPr>
          <a:xfrm>
            <a:off x="4874068" y="5403733"/>
            <a:ext cx="710203" cy="494188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4070904" y="4553717"/>
            <a:ext cx="490019" cy="1495479"/>
          </a:xfrm>
          <a:prstGeom prst="chevron">
            <a:avLst/>
          </a:prstGeom>
          <a:solidFill>
            <a:srgbClr val="E2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\Downloads\72235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r="2244" b="-255"/>
          <a:stretch/>
        </p:blipFill>
        <p:spPr bwMode="auto">
          <a:xfrm>
            <a:off x="0" y="1487116"/>
            <a:ext cx="9144000" cy="53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Food innovation in Switzerland: Urban Farmers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24260319"/>
              </p:ext>
            </p:extLst>
          </p:nvPr>
        </p:nvGraphicFramePr>
        <p:xfrm>
          <a:off x="-684584" y="1935312"/>
          <a:ext cx="58326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12922127"/>
              </p:ext>
            </p:extLst>
          </p:nvPr>
        </p:nvGraphicFramePr>
        <p:xfrm>
          <a:off x="3995936" y="1935312"/>
          <a:ext cx="583387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9592" y="1503264"/>
            <a:ext cx="122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45 Light" pitchFamily="34" charset="0"/>
              </a:rPr>
              <a:t>V</a:t>
            </a:r>
            <a:r>
              <a:rPr lang="en-US" sz="3200" dirty="0" smtClean="0">
                <a:latin typeface="Helvetica 45 Light" pitchFamily="34" charset="0"/>
              </a:rPr>
              <a:t>ision</a:t>
            </a:r>
            <a:endParaRPr lang="en-US" sz="3200" dirty="0">
              <a:latin typeface="Helvetica 45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1503264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45 Light" pitchFamily="34" charset="0"/>
              </a:rPr>
              <a:t>Mission</a:t>
            </a:r>
            <a:endParaRPr lang="en-US" sz="3200" dirty="0">
              <a:latin typeface="Helvetica 45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55676" y="6535470"/>
            <a:ext cx="5832648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 45 Light" pitchFamily="34" charset="0"/>
              </a:rPr>
              <a:t>20% of all food should and could come from the city!</a:t>
            </a:r>
          </a:p>
        </p:txBody>
      </p:sp>
    </p:spTree>
    <p:extLst>
      <p:ext uri="{BB962C8B-B14F-4D97-AF65-F5344CB8AC3E}">
        <p14:creationId xmlns:p14="http://schemas.microsoft.com/office/powerpoint/2010/main" val="205776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19"/>
            <a:ext cx="5832648" cy="493589"/>
          </a:xfrm>
        </p:spPr>
        <p:txBody>
          <a:bodyPr/>
          <a:lstStyle/>
          <a:p>
            <a:r>
              <a:rPr lang="fr-CH" altLang="zh-CN" sz="2400" b="1" dirty="0">
                <a:latin typeface="Helvetica 45 Light" pitchFamily="34" charset="0"/>
              </a:rPr>
              <a:t>Comba </a:t>
            </a:r>
            <a:r>
              <a:rPr lang="fr-CH" altLang="zh-CN" sz="2400" b="1" dirty="0" smtClean="0">
                <a:latin typeface="Helvetica 45 Light" pitchFamily="34" charset="0"/>
              </a:rPr>
              <a:t>Group</a:t>
            </a:r>
            <a:endParaRPr lang="en-US" sz="2400" b="1" dirty="0">
              <a:latin typeface="Helvetica 45 Ligh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4645758"/>
              </p:ext>
            </p:extLst>
          </p:nvPr>
        </p:nvGraphicFramePr>
        <p:xfrm>
          <a:off x="378803" y="2488084"/>
          <a:ext cx="84485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27720" y="1412776"/>
            <a:ext cx="8425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45 Light" pitchFamily="34" charset="0"/>
              </a:rPr>
              <a:t>The lettuces have their roots suspended in the air and absorb the necessary water, oxygen, and nutrients from the air. The IT systems </a:t>
            </a:r>
            <a:r>
              <a:rPr lang="en-US" dirty="0" smtClean="0">
                <a:latin typeface="Helvetica 45 Light" pitchFamily="34" charset="0"/>
              </a:rPr>
              <a:t>of Comba Group control </a:t>
            </a:r>
            <a:r>
              <a:rPr lang="en-US" dirty="0">
                <a:latin typeface="Helvetica 45 Light" pitchFamily="34" charset="0"/>
              </a:rPr>
              <a:t>the climate, and provide the right mix of water and mineral salts.</a:t>
            </a:r>
          </a:p>
        </p:txBody>
      </p:sp>
    </p:spTree>
    <p:extLst>
      <p:ext uri="{BB962C8B-B14F-4D97-AF65-F5344CB8AC3E}">
        <p14:creationId xmlns:p14="http://schemas.microsoft.com/office/powerpoint/2010/main" val="149745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19"/>
            <a:ext cx="5832648" cy="493589"/>
          </a:xfrm>
        </p:spPr>
        <p:txBody>
          <a:bodyPr/>
          <a:lstStyle/>
          <a:p>
            <a:r>
              <a:rPr lang="fr-CH" altLang="zh-CN" sz="2400" b="1" dirty="0">
                <a:latin typeface="Helvetica 45 Light" pitchFamily="34" charset="0"/>
              </a:rPr>
              <a:t>Hibachi</a:t>
            </a:r>
            <a:endParaRPr lang="en-US" sz="2400" b="1" dirty="0">
              <a:latin typeface="Helvetica 45 Ligh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8508244"/>
              </p:ext>
            </p:extLst>
          </p:nvPr>
        </p:nvGraphicFramePr>
        <p:xfrm>
          <a:off x="48344" y="1412776"/>
          <a:ext cx="3443536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5580112" cy="382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35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19"/>
            <a:ext cx="5832648" cy="493589"/>
          </a:xfrm>
        </p:spPr>
        <p:txBody>
          <a:bodyPr/>
          <a:lstStyle/>
          <a:p>
            <a:r>
              <a:rPr lang="fr-CH" altLang="zh-CN" sz="2400" b="1" dirty="0">
                <a:latin typeface="Helvetica 45 Light" pitchFamily="34" charset="0"/>
              </a:rPr>
              <a:t>RQ-Micro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24249686"/>
              </p:ext>
            </p:extLst>
          </p:nvPr>
        </p:nvGraphicFramePr>
        <p:xfrm>
          <a:off x="14684" y="1556792"/>
          <a:ext cx="9144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14641"/>
            <a:ext cx="1435040" cy="23513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71" y="4514641"/>
            <a:ext cx="2428745" cy="23433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274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6336704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fr-CH" altLang="zh-CN" sz="2400" b="1" dirty="0">
                <a:latin typeface="Helvetica 45 Light" pitchFamily="34" charset="0"/>
              </a:rPr>
              <a:t>S&amp;T office Asia</a:t>
            </a:r>
            <a:endParaRPr lang="en-US" sz="2400" b="1" dirty="0">
              <a:latin typeface="Helvetica 45 Ligh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59"/>
          <a:stretch/>
        </p:blipFill>
        <p:spPr bwMode="auto">
          <a:xfrm>
            <a:off x="0" y="1663064"/>
            <a:ext cx="9144000" cy="51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03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you!</a:t>
            </a:r>
            <a:br>
              <a:rPr lang="en-US" altLang="zh-CN" dirty="0"/>
            </a:br>
            <a:r>
              <a:rPr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15408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8" y="1273622"/>
            <a:ext cx="7127211" cy="366754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31840" y="0"/>
            <a:ext cx="6037684" cy="321297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731520" bIns="0"/>
          <a:lstStyle>
            <a:lvl1pPr marL="230188" indent="-230188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628650" indent="-231775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4"/>
              </a:buBlip>
            </a:pPr>
            <a:endParaRPr lang="en-US" altLang="zh-CN" sz="1800" dirty="0" smtClean="0">
              <a:latin typeface="Helvetica 45 Light" pitchFamily="34" charset="0"/>
            </a:endParaRPr>
          </a:p>
          <a:p>
            <a:pPr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4"/>
              </a:buBlip>
            </a:pPr>
            <a:endParaRPr lang="en-US" altLang="zh-CN" sz="1800" dirty="0">
              <a:latin typeface="Helvetica 45 Light" pitchFamily="34" charset="0"/>
            </a:endParaRPr>
          </a:p>
          <a:p>
            <a:pPr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4"/>
              </a:buBlip>
            </a:pPr>
            <a:r>
              <a:rPr lang="en-US" altLang="zh-CN" sz="1800" dirty="0" smtClean="0">
                <a:latin typeface="Helvetica 45 Light" pitchFamily="34" charset="0"/>
              </a:rPr>
              <a:t>Network </a:t>
            </a:r>
            <a:r>
              <a:rPr lang="en-US" altLang="zh-CN" sz="1800" dirty="0">
                <a:latin typeface="Helvetica 45 Light" pitchFamily="34" charset="0"/>
              </a:rPr>
              <a:t>of </a:t>
            </a:r>
            <a:r>
              <a:rPr lang="en-US" altLang="zh-CN" sz="1800" dirty="0" smtClean="0">
                <a:latin typeface="Helvetica 45 Light" pitchFamily="34" charset="0"/>
              </a:rPr>
              <a:t>5 outposts</a:t>
            </a:r>
            <a:r>
              <a:rPr lang="en-US" altLang="zh-CN" sz="1800" dirty="0">
                <a:latin typeface="Helvetica 45 Light" pitchFamily="34" charset="0"/>
              </a:rPr>
              <a:t>:</a:t>
            </a:r>
          </a:p>
          <a:p>
            <a:pPr lvl="8"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5"/>
              </a:buBlip>
            </a:pPr>
            <a:r>
              <a:rPr lang="en-US" altLang="zh-CN" sz="1800" dirty="0">
                <a:latin typeface="Helvetica 45 Light" pitchFamily="34" charset="0"/>
              </a:rPr>
              <a:t>Boston (2000)</a:t>
            </a:r>
          </a:p>
          <a:p>
            <a:pPr lvl="1"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5"/>
              </a:buBlip>
            </a:pPr>
            <a:r>
              <a:rPr lang="en-US" altLang="zh-CN" sz="1800" dirty="0">
                <a:latin typeface="Helvetica 45 Light" pitchFamily="34" charset="0"/>
              </a:rPr>
              <a:t>San Francisco (2003</a:t>
            </a:r>
            <a:r>
              <a:rPr lang="en-US" altLang="zh-CN" sz="1800" dirty="0" smtClean="0">
                <a:latin typeface="Helvetica 45 Light" pitchFamily="34" charset="0"/>
              </a:rPr>
              <a:t>)</a:t>
            </a:r>
            <a:endParaRPr lang="en-US" altLang="zh-CN" sz="1800" dirty="0">
              <a:latin typeface="Helvetica 45 Light" pitchFamily="34" charset="0"/>
            </a:endParaRPr>
          </a:p>
          <a:p>
            <a:pPr lvl="1"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5"/>
              </a:buBlip>
            </a:pPr>
            <a:r>
              <a:rPr lang="en-US" altLang="zh-CN" sz="1800" dirty="0">
                <a:latin typeface="Helvetica 45 Light" pitchFamily="34" charset="0"/>
              </a:rPr>
              <a:t>Shanghai (2008)</a:t>
            </a:r>
          </a:p>
          <a:p>
            <a:pPr lvl="1"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5"/>
              </a:buBlip>
            </a:pPr>
            <a:r>
              <a:rPr lang="en-US" altLang="zh-CN" sz="1800" dirty="0">
                <a:latin typeface="Helvetica 45 Light" pitchFamily="34" charset="0"/>
              </a:rPr>
              <a:t>Bangalore (2009)</a:t>
            </a:r>
          </a:p>
          <a:p>
            <a:pPr lvl="1" algn="r" eaLnBrk="1" hangingPunct="1">
              <a:spcBef>
                <a:spcPct val="30000"/>
              </a:spcBef>
              <a:spcAft>
                <a:spcPct val="15000"/>
              </a:spcAft>
              <a:buClr>
                <a:srgbClr val="303030"/>
              </a:buClr>
              <a:buFont typeface="Times" charset="0"/>
              <a:buBlip>
                <a:blip r:embed="rId5"/>
              </a:buBlip>
            </a:pPr>
            <a:r>
              <a:rPr lang="en-US" altLang="zh-CN" sz="1800" dirty="0" smtClean="0">
                <a:latin typeface="Helvetica 45 Light" pitchFamily="34" charset="0"/>
              </a:rPr>
              <a:t>Rio de Janeiro (2014</a:t>
            </a:r>
            <a:r>
              <a:rPr lang="en-US" altLang="zh-CN" sz="1800" dirty="0">
                <a:latin typeface="Helvetica 45 Light" pitchFamily="34" charset="0"/>
              </a:rPr>
              <a:t>)</a:t>
            </a:r>
            <a:br>
              <a:rPr lang="en-US" altLang="zh-CN" sz="1800" dirty="0">
                <a:latin typeface="Helvetica 45 Light" pitchFamily="34" charset="0"/>
              </a:rPr>
            </a:br>
            <a:endParaRPr lang="en-US" altLang="zh-CN" sz="1800" dirty="0" smtClean="0">
              <a:latin typeface="Helvetica 45 Ligh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908720"/>
            <a:ext cx="6336704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swissnex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Background</a:t>
            </a:r>
            <a:endParaRPr lang="en-US" sz="2400" b="1" dirty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5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9059883"/>
              </p:ext>
            </p:extLst>
          </p:nvPr>
        </p:nvGraphicFramePr>
        <p:xfrm>
          <a:off x="0" y="1628800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23528" y="908720"/>
            <a:ext cx="6552728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swissnex</a:t>
            </a:r>
            <a:r>
              <a:rPr lang="zh-CN" altLang="zh-CN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China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in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brief</a:t>
            </a:r>
            <a:endParaRPr lang="en-US" sz="2400" b="1" dirty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2016 team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769"/>
            <a:ext cx="9153500" cy="46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336704" cy="364902"/>
          </a:xfrm>
        </p:spPr>
        <p:txBody>
          <a:bodyPr/>
          <a:lstStyle/>
          <a:p>
            <a:r>
              <a:rPr lang="en-US" altLang="zh-CN" sz="2400" b="1" dirty="0">
                <a:latin typeface="Helvetica 45 Light" pitchFamily="34" charset="0"/>
              </a:rPr>
              <a:t>swissnex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China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team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en-US" altLang="zh-CN" sz="2400" b="1" dirty="0">
                <a:latin typeface="Helvetica 45 Light" pitchFamily="34" charset="0"/>
              </a:rPr>
              <a:t>@</a:t>
            </a:r>
            <a:r>
              <a:rPr lang="zh-CN" altLang="en-US" sz="2400" b="1" dirty="0">
                <a:latin typeface="Helvetica 45 Light" pitchFamily="34" charset="0"/>
              </a:rPr>
              <a:t> </a:t>
            </a:r>
            <a:r>
              <a:rPr lang="fr-CH" altLang="zh-CN" sz="2400" b="1" dirty="0">
                <a:latin typeface="Helvetica 45 Light" pitchFamily="34" charset="0"/>
              </a:rPr>
              <a:t>Team Retreat 2016</a:t>
            </a:r>
            <a:endParaRPr lang="en-US" sz="2400" b="1" dirty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6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Education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9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 smtClean="0">
                <a:latin typeface="Helvetica 45 Light" pitchFamily="34" charset="0"/>
              </a:rPr>
              <a:t>Top 10 most international universities (2016)</a:t>
            </a:r>
            <a:endParaRPr lang="en-US" altLang="zh-CN" sz="2400" b="1" dirty="0">
              <a:latin typeface="Helvetica 45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3200" y="1541468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dirty="0" smtClean="0">
                <a:latin typeface="Helvetica 45 Light" pitchFamily="34" charset="0"/>
              </a:rPr>
              <a:t>Switzerland counts in theirs ranks 4 of the most international universities </a:t>
            </a:r>
            <a:r>
              <a:rPr lang="en-US" altLang="zh-CN" dirty="0" smtClean="0">
                <a:latin typeface="Helvetica 45 Light" pitchFamily="34" charset="0"/>
              </a:rPr>
              <a:t>of </a:t>
            </a:r>
            <a:r>
              <a:rPr lang="fr-CH" dirty="0" smtClean="0">
                <a:latin typeface="Helvetica 45 Light" pitchFamily="34" charset="0"/>
              </a:rPr>
              <a:t>the world, a quick glance at how we perform in offering the students the best education possible.</a:t>
            </a:r>
          </a:p>
        </p:txBody>
      </p:sp>
      <p:pic>
        <p:nvPicPr>
          <p:cNvPr id="5" name="Picture 4" descr="Young boy dressed as superhero, world's best young univers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96" y="3243808"/>
            <a:ext cx="30885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" y="1577056"/>
            <a:ext cx="5117123" cy="37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4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University of applied sciences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01944" y="1531225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dirty="0" smtClean="0">
                <a:latin typeface="Helvetica 45 Light" pitchFamily="34" charset="0"/>
              </a:rPr>
              <a:t>9 UAS in Switzerland</a:t>
            </a:r>
          </a:p>
          <a:p>
            <a:r>
              <a:rPr lang="en-US" altLang="zh-CN" sz="2400" dirty="0" smtClean="0">
                <a:latin typeface="Helvetica 45 Light" pitchFamily="34" charset="0"/>
              </a:rPr>
              <a:t>300+ programs including Engineering, IT, Architecture, Commerce, Art, Healthcare….</a:t>
            </a:r>
          </a:p>
          <a:p>
            <a:r>
              <a:rPr lang="en-US" altLang="zh-CN" sz="2400" dirty="0" smtClean="0">
                <a:latin typeface="Helvetica 45 Light" pitchFamily="34" charset="0"/>
              </a:rPr>
              <a:t>Class instruction+ Traineeship</a:t>
            </a:r>
          </a:p>
          <a:p>
            <a:endParaRPr lang="en-US" altLang="zh-CN" dirty="0" smtClean="0">
              <a:latin typeface="Helvetica 45 Light" pitchFamily="34" charset="0"/>
            </a:endParaRPr>
          </a:p>
          <a:p>
            <a:endParaRPr lang="en-US" dirty="0">
              <a:latin typeface="Helvetica 45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04" y="4353601"/>
            <a:ext cx="1476086" cy="1007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6" y="5633671"/>
            <a:ext cx="1779814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14" y="3208952"/>
            <a:ext cx="1608269" cy="953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04" y="3203912"/>
            <a:ext cx="1285795" cy="548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08" y="4909771"/>
            <a:ext cx="1704975" cy="140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2" y="3507571"/>
            <a:ext cx="4366159" cy="2907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935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23528" y="908720"/>
            <a:ext cx="8820472" cy="3649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Helvetica 55 Roman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Helvetica 45 Light" pitchFamily="34" charset="0"/>
              </a:rPr>
              <a:t>Education: </a:t>
            </a:r>
            <a:r>
              <a:rPr lang="en-US" altLang="zh-CN" sz="2400" b="1" dirty="0" smtClean="0">
                <a:latin typeface="Helvetica 45 Light" pitchFamily="34" charset="0"/>
              </a:rPr>
              <a:t>The </a:t>
            </a:r>
            <a:r>
              <a:rPr lang="en-US" altLang="zh-CN" sz="2400" b="1" dirty="0">
                <a:latin typeface="Helvetica 45 Light" pitchFamily="34" charset="0"/>
              </a:rPr>
              <a:t>dual higher education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32248"/>
            <a:ext cx="481263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7" y="1832248"/>
            <a:ext cx="4676775" cy="32004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0643689"/>
              </p:ext>
            </p:extLst>
          </p:nvPr>
        </p:nvGraphicFramePr>
        <p:xfrm>
          <a:off x="2062160" y="2060848"/>
          <a:ext cx="4905376" cy="263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174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wissnex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swissnex2.potx</Template>
  <TotalTime>806</TotalTime>
  <Words>918</Words>
  <Application>Microsoft Macintosh PowerPoint</Application>
  <PresentationFormat>Présentation à l'écran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swissnex2</vt:lpstr>
      <vt:lpstr>Présentation PowerPoint</vt:lpstr>
      <vt:lpstr>Présentation PowerPoint</vt:lpstr>
      <vt:lpstr>Présentation PowerPoint</vt:lpstr>
      <vt:lpstr>Présentation PowerPoint</vt:lpstr>
      <vt:lpstr>swissnex China team @ Team Retreat 2016</vt:lpstr>
      <vt:lpstr>Education</vt:lpstr>
      <vt:lpstr>Présentation PowerPoint</vt:lpstr>
      <vt:lpstr>Présentation PowerPoint</vt:lpstr>
      <vt:lpstr>Présentation PowerPoint</vt:lpstr>
      <vt:lpstr>Présentation PowerPoint</vt:lpstr>
      <vt:lpstr>Innovation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How CTI projects are run:</vt:lpstr>
      <vt:lpstr>Présentation PowerPoint</vt:lpstr>
      <vt:lpstr>Concept of “accelerated” innovation</vt:lpstr>
      <vt:lpstr>Présentation PowerPoint</vt:lpstr>
      <vt:lpstr>HAX with Rovenso</vt:lpstr>
      <vt:lpstr>Présentation PowerPoint</vt:lpstr>
      <vt:lpstr>Comba Group</vt:lpstr>
      <vt:lpstr>Hibachi</vt:lpstr>
      <vt:lpstr>RQ-Micro</vt:lpstr>
      <vt:lpstr>Présentation PowerPoint</vt:lpstr>
      <vt:lpstr>Thank you! 谢谢！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TITLE</dc:title>
  <dc:creator>PC</dc:creator>
  <cp:lastModifiedBy>Clementine Bizot</cp:lastModifiedBy>
  <cp:revision>101</cp:revision>
  <dcterms:created xsi:type="dcterms:W3CDTF">2016-05-26T13:24:32Z</dcterms:created>
  <dcterms:modified xsi:type="dcterms:W3CDTF">2016-06-22T06:09:38Z</dcterms:modified>
</cp:coreProperties>
</file>