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 id="2147483700" r:id="rId5"/>
    <p:sldMasterId id="2147483712" r:id="rId6"/>
    <p:sldMasterId id="2147483724" r:id="rId7"/>
    <p:sldMasterId id="2147483742" r:id="rId8"/>
    <p:sldMasterId id="2147483748" r:id="rId9"/>
    <p:sldMasterId id="2147483754" r:id="rId10"/>
    <p:sldMasterId id="2147483760" r:id="rId11"/>
  </p:sldMasterIdLst>
  <p:notesMasterIdLst>
    <p:notesMasterId r:id="rId58"/>
  </p:notesMasterIdLst>
  <p:sldIdLst>
    <p:sldId id="273" r:id="rId12"/>
    <p:sldId id="313" r:id="rId13"/>
    <p:sldId id="314" r:id="rId14"/>
    <p:sldId id="317" r:id="rId15"/>
    <p:sldId id="316" r:id="rId16"/>
    <p:sldId id="276" r:id="rId17"/>
    <p:sldId id="311" r:id="rId18"/>
    <p:sldId id="318" r:id="rId19"/>
    <p:sldId id="321" r:id="rId20"/>
    <p:sldId id="320" r:id="rId21"/>
    <p:sldId id="323" r:id="rId22"/>
    <p:sldId id="319" r:id="rId23"/>
    <p:sldId id="287" r:id="rId24"/>
    <p:sldId id="324" r:id="rId25"/>
    <p:sldId id="328" r:id="rId26"/>
    <p:sldId id="310" r:id="rId27"/>
    <p:sldId id="308" r:id="rId28"/>
    <p:sldId id="307" r:id="rId29"/>
    <p:sldId id="302" r:id="rId30"/>
    <p:sldId id="305" r:id="rId31"/>
    <p:sldId id="325" r:id="rId32"/>
    <p:sldId id="326" r:id="rId33"/>
    <p:sldId id="300" r:id="rId34"/>
    <p:sldId id="298" r:id="rId35"/>
    <p:sldId id="322" r:id="rId36"/>
    <p:sldId id="327" r:id="rId37"/>
    <p:sldId id="329" r:id="rId38"/>
    <p:sldId id="330" r:id="rId39"/>
    <p:sldId id="331" r:id="rId40"/>
    <p:sldId id="332" r:id="rId41"/>
    <p:sldId id="333" r:id="rId42"/>
    <p:sldId id="334" r:id="rId43"/>
    <p:sldId id="270" r:id="rId44"/>
    <p:sldId id="293" r:id="rId45"/>
    <p:sldId id="315" r:id="rId46"/>
    <p:sldId id="260" r:id="rId47"/>
    <p:sldId id="266" r:id="rId48"/>
    <p:sldId id="290" r:id="rId49"/>
    <p:sldId id="262" r:id="rId50"/>
    <p:sldId id="292" r:id="rId51"/>
    <p:sldId id="291" r:id="rId52"/>
    <p:sldId id="312" r:id="rId53"/>
    <p:sldId id="280" r:id="rId54"/>
    <p:sldId id="284" r:id="rId55"/>
    <p:sldId id="282" r:id="rId56"/>
    <p:sldId id="28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86355" autoAdjust="0"/>
  </p:normalViewPr>
  <p:slideViewPr>
    <p:cSldViewPr>
      <p:cViewPr varScale="1">
        <p:scale>
          <a:sx n="64" d="100"/>
          <a:sy n="64" d="100"/>
        </p:scale>
        <p:origin x="1284" y="72"/>
      </p:cViewPr>
      <p:guideLst>
        <p:guide orient="horz" pos="2160"/>
        <p:guide pos="2880"/>
      </p:guideLst>
    </p:cSldViewPr>
  </p:slideViewPr>
  <p:outlineViewPr>
    <p:cViewPr>
      <p:scale>
        <a:sx n="33" d="100"/>
        <a:sy n="33" d="100"/>
      </p:scale>
      <p:origin x="0" y="-16170"/>
    </p:cViewPr>
  </p:outlineViewPr>
  <p:notesTextViewPr>
    <p:cViewPr>
      <p:scale>
        <a:sx n="1" d="1"/>
        <a:sy n="1" d="1"/>
      </p:scale>
      <p:origin x="0" y="0"/>
    </p:cViewPr>
  </p:notesTextViewPr>
  <p:sorterViewPr>
    <p:cViewPr varScale="1">
      <p:scale>
        <a:sx n="100" d="100"/>
        <a:sy n="100" d="100"/>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F9E87-3148-43A6-B4EE-549EE7165240}" type="doc">
      <dgm:prSet loTypeId="urn:microsoft.com/office/officeart/2005/8/layout/chart3" loCatId="cycle" qsTypeId="urn:microsoft.com/office/officeart/2005/8/quickstyle/simple1" qsCatId="simple" csTypeId="urn:microsoft.com/office/officeart/2005/8/colors/accent1_2" csCatId="accent1" phldr="1"/>
      <dgm:spPr/>
    </dgm:pt>
    <dgm:pt modelId="{B2ADE5C4-5742-49BF-A4CF-B9CD8C7B79E5}">
      <dgm:prSet phldrT="[Text]"/>
      <dgm:spPr/>
      <dgm:t>
        <a:bodyPr/>
        <a:lstStyle/>
        <a:p>
          <a:r>
            <a:rPr lang="en-GB" dirty="0"/>
            <a:t>Discovery</a:t>
          </a:r>
        </a:p>
      </dgm:t>
    </dgm:pt>
    <dgm:pt modelId="{8A7ACECA-2417-4639-AFA7-95DBA0E6A66B}" type="parTrans" cxnId="{E48D8FFF-0C0A-4FE3-A2E1-291068D8C6E7}">
      <dgm:prSet/>
      <dgm:spPr/>
      <dgm:t>
        <a:bodyPr/>
        <a:lstStyle/>
        <a:p>
          <a:endParaRPr lang="en-GB"/>
        </a:p>
      </dgm:t>
    </dgm:pt>
    <dgm:pt modelId="{36B4E0B3-8A0C-485E-9F30-B3519EE5F03A}" type="sibTrans" cxnId="{E48D8FFF-0C0A-4FE3-A2E1-291068D8C6E7}">
      <dgm:prSet/>
      <dgm:spPr/>
      <dgm:t>
        <a:bodyPr/>
        <a:lstStyle/>
        <a:p>
          <a:endParaRPr lang="en-GB"/>
        </a:p>
      </dgm:t>
    </dgm:pt>
    <dgm:pt modelId="{BF993D8F-1220-477B-8BFB-847DE022641D}">
      <dgm:prSet phldrT="[Text]"/>
      <dgm:spPr/>
      <dgm:t>
        <a:bodyPr/>
        <a:lstStyle/>
        <a:p>
          <a:r>
            <a:rPr lang="en-GB" dirty="0"/>
            <a:t>Incubation</a:t>
          </a:r>
        </a:p>
      </dgm:t>
    </dgm:pt>
    <dgm:pt modelId="{E8B71F55-8ECE-4C33-8AEF-337CFFB55FD1}" type="parTrans" cxnId="{43248780-744A-4955-97C6-6A59210BFE5F}">
      <dgm:prSet/>
      <dgm:spPr/>
      <dgm:t>
        <a:bodyPr/>
        <a:lstStyle/>
        <a:p>
          <a:endParaRPr lang="en-GB"/>
        </a:p>
      </dgm:t>
    </dgm:pt>
    <dgm:pt modelId="{0BB7E5D0-7233-498D-996E-71DDC07117D0}" type="sibTrans" cxnId="{43248780-744A-4955-97C6-6A59210BFE5F}">
      <dgm:prSet/>
      <dgm:spPr/>
      <dgm:t>
        <a:bodyPr/>
        <a:lstStyle/>
        <a:p>
          <a:endParaRPr lang="en-GB"/>
        </a:p>
      </dgm:t>
    </dgm:pt>
    <dgm:pt modelId="{FFD3A530-E0CA-4486-8AD2-09E1D34B10CB}">
      <dgm:prSet phldrT="[Text]"/>
      <dgm:spPr/>
      <dgm:t>
        <a:bodyPr/>
        <a:lstStyle/>
        <a:p>
          <a:r>
            <a:rPr lang="en-GB" dirty="0"/>
            <a:t>Business engagement</a:t>
          </a:r>
        </a:p>
      </dgm:t>
    </dgm:pt>
    <dgm:pt modelId="{A979CEE8-CF26-42A8-B2C8-4FA1D17FA9F6}" type="parTrans" cxnId="{24167CD8-9C1B-4862-A8F9-8ED407BEE861}">
      <dgm:prSet/>
      <dgm:spPr/>
      <dgm:t>
        <a:bodyPr/>
        <a:lstStyle/>
        <a:p>
          <a:endParaRPr lang="en-GB"/>
        </a:p>
      </dgm:t>
    </dgm:pt>
    <dgm:pt modelId="{A0FDBBC7-DCBA-4925-86BD-E1B438D7E374}" type="sibTrans" cxnId="{24167CD8-9C1B-4862-A8F9-8ED407BEE861}">
      <dgm:prSet/>
      <dgm:spPr/>
      <dgm:t>
        <a:bodyPr/>
        <a:lstStyle/>
        <a:p>
          <a:endParaRPr lang="en-GB"/>
        </a:p>
      </dgm:t>
    </dgm:pt>
    <dgm:pt modelId="{41B1D7BE-1D9B-4CAA-8B7F-0C41CE208D85}" type="pres">
      <dgm:prSet presAssocID="{025F9E87-3148-43A6-B4EE-549EE7165240}" presName="compositeShape" presStyleCnt="0">
        <dgm:presLayoutVars>
          <dgm:chMax val="7"/>
          <dgm:dir/>
          <dgm:resizeHandles val="exact"/>
        </dgm:presLayoutVars>
      </dgm:prSet>
      <dgm:spPr/>
    </dgm:pt>
    <dgm:pt modelId="{FE979EF5-5A68-44DB-9180-EEC1F0BFC7CD}" type="pres">
      <dgm:prSet presAssocID="{025F9E87-3148-43A6-B4EE-549EE7165240}" presName="wedge1" presStyleLbl="node1" presStyleIdx="0" presStyleCnt="3" custLinFactNeighborX="6873" custLinFactNeighborY="-6548"/>
      <dgm:spPr/>
      <dgm:t>
        <a:bodyPr/>
        <a:lstStyle/>
        <a:p>
          <a:endParaRPr lang="en-GB"/>
        </a:p>
      </dgm:t>
    </dgm:pt>
    <dgm:pt modelId="{913B5013-EA87-4D5C-83B2-613E9679CEA4}" type="pres">
      <dgm:prSet presAssocID="{025F9E87-3148-43A6-B4EE-549EE7165240}" presName="wedge1Tx" presStyleLbl="node1" presStyleIdx="0" presStyleCnt="3">
        <dgm:presLayoutVars>
          <dgm:chMax val="0"/>
          <dgm:chPref val="0"/>
          <dgm:bulletEnabled val="1"/>
        </dgm:presLayoutVars>
      </dgm:prSet>
      <dgm:spPr/>
      <dgm:t>
        <a:bodyPr/>
        <a:lstStyle/>
        <a:p>
          <a:endParaRPr lang="en-GB"/>
        </a:p>
      </dgm:t>
    </dgm:pt>
    <dgm:pt modelId="{32C12B42-2631-4208-894E-46585E01661E}" type="pres">
      <dgm:prSet presAssocID="{025F9E87-3148-43A6-B4EE-549EE7165240}" presName="wedge2" presStyleLbl="node1" presStyleIdx="1" presStyleCnt="3" custScaleX="110685" custScaleY="103561" custLinFactNeighborX="0" custLinFactNeighborY="11356"/>
      <dgm:spPr/>
      <dgm:t>
        <a:bodyPr/>
        <a:lstStyle/>
        <a:p>
          <a:endParaRPr lang="en-GB"/>
        </a:p>
      </dgm:t>
    </dgm:pt>
    <dgm:pt modelId="{C9096929-01D8-43E9-970B-EB6D37383D62}" type="pres">
      <dgm:prSet presAssocID="{025F9E87-3148-43A6-B4EE-549EE7165240}" presName="wedge2Tx" presStyleLbl="node1" presStyleIdx="1" presStyleCnt="3">
        <dgm:presLayoutVars>
          <dgm:chMax val="0"/>
          <dgm:chPref val="0"/>
          <dgm:bulletEnabled val="1"/>
        </dgm:presLayoutVars>
      </dgm:prSet>
      <dgm:spPr/>
      <dgm:t>
        <a:bodyPr/>
        <a:lstStyle/>
        <a:p>
          <a:endParaRPr lang="en-GB"/>
        </a:p>
      </dgm:t>
    </dgm:pt>
    <dgm:pt modelId="{108BDEAD-DA31-49CC-9120-7D2834202B6B}" type="pres">
      <dgm:prSet presAssocID="{025F9E87-3148-43A6-B4EE-549EE7165240}" presName="wedge3" presStyleLbl="node1" presStyleIdx="2" presStyleCnt="3" custScaleX="103451" custScaleY="107001" custLinFactNeighborX="-17035" custLinFactNeighborY="-6023"/>
      <dgm:spPr/>
      <dgm:t>
        <a:bodyPr/>
        <a:lstStyle/>
        <a:p>
          <a:endParaRPr lang="en-GB"/>
        </a:p>
      </dgm:t>
    </dgm:pt>
    <dgm:pt modelId="{8E206511-027B-4E82-8FCA-2926AF3AC72C}" type="pres">
      <dgm:prSet presAssocID="{025F9E87-3148-43A6-B4EE-549EE7165240}" presName="wedge3Tx" presStyleLbl="node1" presStyleIdx="2" presStyleCnt="3">
        <dgm:presLayoutVars>
          <dgm:chMax val="0"/>
          <dgm:chPref val="0"/>
          <dgm:bulletEnabled val="1"/>
        </dgm:presLayoutVars>
      </dgm:prSet>
      <dgm:spPr/>
      <dgm:t>
        <a:bodyPr/>
        <a:lstStyle/>
        <a:p>
          <a:endParaRPr lang="en-GB"/>
        </a:p>
      </dgm:t>
    </dgm:pt>
  </dgm:ptLst>
  <dgm:cxnLst>
    <dgm:cxn modelId="{33BC2885-9705-410D-9342-756B47E5DCE5}" type="presOf" srcId="{FFD3A530-E0CA-4486-8AD2-09E1D34B10CB}" destId="{8E206511-027B-4E82-8FCA-2926AF3AC72C}" srcOrd="1" destOrd="0" presId="urn:microsoft.com/office/officeart/2005/8/layout/chart3"/>
    <dgm:cxn modelId="{AC7F543C-9B71-4E48-A9B6-F1FAC2580B64}" type="presOf" srcId="{B2ADE5C4-5742-49BF-A4CF-B9CD8C7B79E5}" destId="{913B5013-EA87-4D5C-83B2-613E9679CEA4}" srcOrd="1" destOrd="0" presId="urn:microsoft.com/office/officeart/2005/8/layout/chart3"/>
    <dgm:cxn modelId="{E76A0A84-384C-4E15-8FC9-5943200DAF62}" type="presOf" srcId="{BF993D8F-1220-477B-8BFB-847DE022641D}" destId="{C9096929-01D8-43E9-970B-EB6D37383D62}" srcOrd="1" destOrd="0" presId="urn:microsoft.com/office/officeart/2005/8/layout/chart3"/>
    <dgm:cxn modelId="{43248780-744A-4955-97C6-6A59210BFE5F}" srcId="{025F9E87-3148-43A6-B4EE-549EE7165240}" destId="{BF993D8F-1220-477B-8BFB-847DE022641D}" srcOrd="1" destOrd="0" parTransId="{E8B71F55-8ECE-4C33-8AEF-337CFFB55FD1}" sibTransId="{0BB7E5D0-7233-498D-996E-71DDC07117D0}"/>
    <dgm:cxn modelId="{24167CD8-9C1B-4862-A8F9-8ED407BEE861}" srcId="{025F9E87-3148-43A6-B4EE-549EE7165240}" destId="{FFD3A530-E0CA-4486-8AD2-09E1D34B10CB}" srcOrd="2" destOrd="0" parTransId="{A979CEE8-CF26-42A8-B2C8-4FA1D17FA9F6}" sibTransId="{A0FDBBC7-DCBA-4925-86BD-E1B438D7E374}"/>
    <dgm:cxn modelId="{BA8D7DFF-FD7C-4135-8D5E-9926153D7BB8}" type="presOf" srcId="{FFD3A530-E0CA-4486-8AD2-09E1D34B10CB}" destId="{108BDEAD-DA31-49CC-9120-7D2834202B6B}" srcOrd="0" destOrd="0" presId="urn:microsoft.com/office/officeart/2005/8/layout/chart3"/>
    <dgm:cxn modelId="{D97008D5-83B2-43BE-BF31-8A0D3F0448C3}" type="presOf" srcId="{025F9E87-3148-43A6-B4EE-549EE7165240}" destId="{41B1D7BE-1D9B-4CAA-8B7F-0C41CE208D85}" srcOrd="0" destOrd="0" presId="urn:microsoft.com/office/officeart/2005/8/layout/chart3"/>
    <dgm:cxn modelId="{EC35BD6D-3104-4F3F-84C6-E86D0DB1060B}" type="presOf" srcId="{B2ADE5C4-5742-49BF-A4CF-B9CD8C7B79E5}" destId="{FE979EF5-5A68-44DB-9180-EEC1F0BFC7CD}" srcOrd="0" destOrd="0" presId="urn:microsoft.com/office/officeart/2005/8/layout/chart3"/>
    <dgm:cxn modelId="{C852E85C-5963-4940-A337-13F995B6DC44}" type="presOf" srcId="{BF993D8F-1220-477B-8BFB-847DE022641D}" destId="{32C12B42-2631-4208-894E-46585E01661E}" srcOrd="0" destOrd="0" presId="urn:microsoft.com/office/officeart/2005/8/layout/chart3"/>
    <dgm:cxn modelId="{E48D8FFF-0C0A-4FE3-A2E1-291068D8C6E7}" srcId="{025F9E87-3148-43A6-B4EE-549EE7165240}" destId="{B2ADE5C4-5742-49BF-A4CF-B9CD8C7B79E5}" srcOrd="0" destOrd="0" parTransId="{8A7ACECA-2417-4639-AFA7-95DBA0E6A66B}" sibTransId="{36B4E0B3-8A0C-485E-9F30-B3519EE5F03A}"/>
    <dgm:cxn modelId="{7945041B-94AE-41C1-9ED6-8B72EA83BB71}" type="presParOf" srcId="{41B1D7BE-1D9B-4CAA-8B7F-0C41CE208D85}" destId="{FE979EF5-5A68-44DB-9180-EEC1F0BFC7CD}" srcOrd="0" destOrd="0" presId="urn:microsoft.com/office/officeart/2005/8/layout/chart3"/>
    <dgm:cxn modelId="{F99D6C49-AF7C-49D3-92C3-F8D73736488B}" type="presParOf" srcId="{41B1D7BE-1D9B-4CAA-8B7F-0C41CE208D85}" destId="{913B5013-EA87-4D5C-83B2-613E9679CEA4}" srcOrd="1" destOrd="0" presId="urn:microsoft.com/office/officeart/2005/8/layout/chart3"/>
    <dgm:cxn modelId="{26F196AB-662C-4753-97DB-1B0D2AECDD01}" type="presParOf" srcId="{41B1D7BE-1D9B-4CAA-8B7F-0C41CE208D85}" destId="{32C12B42-2631-4208-894E-46585E01661E}" srcOrd="2" destOrd="0" presId="urn:microsoft.com/office/officeart/2005/8/layout/chart3"/>
    <dgm:cxn modelId="{B910C68C-DC0E-4080-97B0-382FC9AFACE6}" type="presParOf" srcId="{41B1D7BE-1D9B-4CAA-8B7F-0C41CE208D85}" destId="{C9096929-01D8-43E9-970B-EB6D37383D62}" srcOrd="3" destOrd="0" presId="urn:microsoft.com/office/officeart/2005/8/layout/chart3"/>
    <dgm:cxn modelId="{8BBEBC64-28EF-41D0-BC21-E55ADDEBC35B}" type="presParOf" srcId="{41B1D7BE-1D9B-4CAA-8B7F-0C41CE208D85}" destId="{108BDEAD-DA31-49CC-9120-7D2834202B6B}" srcOrd="4" destOrd="0" presId="urn:microsoft.com/office/officeart/2005/8/layout/chart3"/>
    <dgm:cxn modelId="{B158DC33-1416-47B9-B402-A9B68BD48DB9}" type="presParOf" srcId="{41B1D7BE-1D9B-4CAA-8B7F-0C41CE208D85}" destId="{8E206511-027B-4E82-8FCA-2926AF3AC72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79EF5-5A68-44DB-9180-EEC1F0BFC7CD}">
      <dsp:nvSpPr>
        <dsp:cNvPr id="0" name=""/>
        <dsp:cNvSpPr/>
      </dsp:nvSpPr>
      <dsp:spPr>
        <a:xfrm>
          <a:off x="1110054" y="-12"/>
          <a:ext cx="3255426" cy="3255426"/>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t>Discovery</a:t>
          </a:r>
        </a:p>
      </dsp:txBody>
      <dsp:txXfrm>
        <a:off x="2879998" y="600691"/>
        <a:ext cx="1104519" cy="1085142"/>
      </dsp:txXfrm>
    </dsp:sp>
    <dsp:sp modelId="{32C12B42-2631-4208-894E-46585E01661E}">
      <dsp:nvSpPr>
        <dsp:cNvPr id="0" name=""/>
        <dsp:cNvSpPr/>
      </dsp:nvSpPr>
      <dsp:spPr>
        <a:xfrm>
          <a:off x="544577" y="621764"/>
          <a:ext cx="3603269" cy="337135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t>Incubation</a:t>
          </a:r>
        </a:p>
      </dsp:txBody>
      <dsp:txXfrm>
        <a:off x="1531187" y="2748926"/>
        <a:ext cx="1630050" cy="1043513"/>
      </dsp:txXfrm>
    </dsp:sp>
    <dsp:sp modelId="{108BDEAD-DA31-49CC-9120-7D2834202B6B}">
      <dsp:nvSpPr>
        <dsp:cNvPr id="0" name=""/>
        <dsp:cNvSpPr/>
      </dsp:nvSpPr>
      <dsp:spPr>
        <a:xfrm>
          <a:off x="107764" y="10"/>
          <a:ext cx="3367771" cy="348333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a:t>Business engagement</a:t>
          </a:r>
        </a:p>
      </dsp:txBody>
      <dsp:txXfrm>
        <a:off x="468597" y="684237"/>
        <a:ext cx="1142636" cy="116111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E2055-DD6C-4AF9-B1FB-E6D1236F5D1B}" type="datetimeFigureOut">
              <a:rPr lang="en-GB" smtClean="0"/>
              <a:t>12/09/2016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0D21F-AA80-4B18-85C0-FC9AB2E2BF31}" type="slidenum">
              <a:rPr lang="en-GB" smtClean="0"/>
              <a:t>‹#›</a:t>
            </a:fld>
            <a:endParaRPr lang="en-GB"/>
          </a:p>
        </p:txBody>
      </p:sp>
    </p:spTree>
    <p:extLst>
      <p:ext uri="{BB962C8B-B14F-4D97-AF65-F5344CB8AC3E}">
        <p14:creationId xmlns:p14="http://schemas.microsoft.com/office/powerpoint/2010/main" val="220294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65335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5558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87180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57067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err="1" smtClean="0"/>
              <a:t>Encubator</a:t>
            </a:r>
            <a:r>
              <a:rPr lang="en-GB" dirty="0" smtClean="0"/>
              <a:t> was initiated in 2001 to..  1.Increase commercialization 2.Enhance the learning process 3.Take part of the value created</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t>13</a:t>
            </a:fld>
            <a:endParaRPr lang="en-GB"/>
          </a:p>
        </p:txBody>
      </p:sp>
    </p:spTree>
    <p:extLst>
      <p:ext uri="{BB962C8B-B14F-4D97-AF65-F5344CB8AC3E}">
        <p14:creationId xmlns:p14="http://schemas.microsoft.com/office/powerpoint/2010/main" val="65721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58330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83893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B92C1307-DEEE-4195-ACB8-CE3ACABF8C02}"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668346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72811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87417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49252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Aspirational goals, work in progress and a culture change through the organisation but also the external organisations in relation to their impact goals.</a:t>
            </a:r>
            <a:r>
              <a:rPr lang="en-GB" baseline="0" dirty="0" smtClean="0"/>
              <a:t> There are academic entrepreneurs but others not aligned with this approach, however there is no one size fits all templates. </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4154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185253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332629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Innovation Mapping: analysis of your current activity, environmental and cultural factors that impact </a:t>
            </a:r>
            <a:r>
              <a:rPr lang="en-GB" dirty="0" err="1" smtClean="0"/>
              <a:t>startup</a:t>
            </a:r>
            <a:r>
              <a:rPr lang="en-GB" dirty="0" smtClean="0"/>
              <a:t> creation and investor appetite. This process establishes a baseline and defines success.</a:t>
            </a:r>
          </a:p>
          <a:p>
            <a:r>
              <a:rPr lang="en-GB" dirty="0" smtClean="0"/>
              <a:t>2. Inform: Events that provide an opportunity for inquisitive potential entrepreneur and investor audiences to learn and be inspired.</a:t>
            </a:r>
          </a:p>
          <a:p>
            <a:r>
              <a:rPr lang="en-GB" dirty="0" smtClean="0"/>
              <a:t>3. Innovation Challenges: Hackathons, </a:t>
            </a:r>
            <a:r>
              <a:rPr lang="en-GB" dirty="0" err="1" smtClean="0"/>
              <a:t>startup</a:t>
            </a:r>
            <a:r>
              <a:rPr lang="en-GB" dirty="0" smtClean="0"/>
              <a:t> competitions and corporate venture development all designed to connect entrepreneurs to first customers and investors</a:t>
            </a:r>
          </a:p>
          <a:p>
            <a:r>
              <a:rPr lang="en-GB" dirty="0" smtClean="0"/>
              <a:t>4. Education: created in conjunction with University College London our “entrepreneur MBA” prepares </a:t>
            </a:r>
            <a:r>
              <a:rPr lang="en-GB" dirty="0" err="1" smtClean="0"/>
              <a:t>startup</a:t>
            </a:r>
            <a:r>
              <a:rPr lang="en-GB" dirty="0" smtClean="0"/>
              <a:t> teams for application to some of the world’s best accelerator programmes and for </a:t>
            </a:r>
            <a:r>
              <a:rPr lang="en-GB" dirty="0" err="1" smtClean="0"/>
              <a:t>seedcorn</a:t>
            </a:r>
            <a:r>
              <a:rPr lang="en-GB" dirty="0" smtClean="0"/>
              <a:t> investment rounds.</a:t>
            </a:r>
          </a:p>
          <a:p>
            <a:r>
              <a:rPr lang="en-GB" dirty="0" smtClean="0"/>
              <a:t>5. Acceleration: Our 12-week </a:t>
            </a:r>
            <a:r>
              <a:rPr lang="en-GB" dirty="0" err="1" smtClean="0"/>
              <a:t>bootcamp</a:t>
            </a:r>
            <a:r>
              <a:rPr lang="en-GB" dirty="0" smtClean="0"/>
              <a:t> for advanced technology </a:t>
            </a:r>
            <a:r>
              <a:rPr lang="en-GB" dirty="0" err="1" smtClean="0"/>
              <a:t>startups</a:t>
            </a:r>
            <a:r>
              <a:rPr lang="en-GB" dirty="0" smtClean="0"/>
              <a:t> looking to raise £500k+</a:t>
            </a:r>
          </a:p>
          <a:p>
            <a:r>
              <a:rPr lang="en-GB" dirty="0" smtClean="0"/>
              <a:t>6. Access to Funding: Our Accelerator Funding Network improves access to funding for </a:t>
            </a:r>
            <a:r>
              <a:rPr lang="en-GB" dirty="0" err="1" smtClean="0"/>
              <a:t>startups</a:t>
            </a:r>
            <a:r>
              <a:rPr lang="en-GB" dirty="0" smtClean="0"/>
              <a:t> exiting from our accredited programmes and provides investors with education, visibility and access to pre-vetted </a:t>
            </a:r>
            <a:r>
              <a:rPr lang="en-GB" dirty="0" err="1" smtClean="0"/>
              <a:t>startups</a:t>
            </a:r>
            <a:r>
              <a:rPr lang="en-GB" dirty="0" smtClean="0"/>
              <a:t>.</a:t>
            </a:r>
          </a:p>
          <a:p>
            <a:r>
              <a:rPr lang="en-GB" dirty="0" smtClean="0"/>
              <a:t>7. Investment Funds: Our Accelerator Funds provide co-investment fund management expertise to plug the equity gap between £400k - £2m providing risk mitigation to both investors and </a:t>
            </a:r>
            <a:r>
              <a:rPr lang="en-GB" dirty="0" err="1" smtClean="0"/>
              <a:t>startups</a:t>
            </a:r>
            <a:r>
              <a:rPr lang="en-GB" dirty="0" smtClean="0"/>
              <a:t>.</a:t>
            </a:r>
          </a:p>
          <a:p>
            <a:r>
              <a:rPr lang="en-GB" dirty="0" smtClean="0"/>
              <a:t>All of our stages are tailored to YOUR own environment to ensure a culture-fit for your entrepreneurs and investors.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45950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75198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 model, third leg, Thus the main goal of researchers has been and continues to be the publication of research in peer-reviewed journals towards primarily a scientific audience. The ivory tower research paradigm must be replaced with a new ethics of utilization whereby researchers together with partners in the innovation system consciously manage the utilization of research results instead of simply waiting on serendipity. </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78172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 model, third leg, Thus the main goal of researchers has been and continues to be the publication of research in peer-reviewed journals towards primarily a scientific audience. The ivory tower research paradigm must be replaced with a new ethics of utilization whereby researchers together with partners in the innovation system consciously manage the utilization of research results instead of simply waiting on serendipity. </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005060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B01DCC-B7A2-426D-B0E7-D0A8B6FFFFA5}" type="slidenum">
              <a:rPr lang="en-GB" smtClean="0"/>
              <a:pPr eaLnBrk="1" hangingPunct="1"/>
              <a:t>33</a:t>
            </a:fld>
            <a:endParaRPr lang="en-GB" smtClean="0"/>
          </a:p>
        </p:txBody>
      </p:sp>
      <p:sp>
        <p:nvSpPr>
          <p:cNvPr id="40963" name="Slide Image Placeholder 1"/>
          <p:cNvSpPr>
            <a:spLocks noGrp="1" noRot="1" noChangeAspect="1" noTextEdit="1"/>
          </p:cNvSpPr>
          <p:nvPr>
            <p:ph type="sldImg"/>
          </p:nvPr>
        </p:nvSpPr>
        <p:spPr bwMode="auto">
          <a:xfrm>
            <a:off x="1143000"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Notes Placeholder 2"/>
          <p:cNvSpPr>
            <a:spLocks noGrp="1"/>
          </p:cNvSpPr>
          <p:nvPr>
            <p:ph type="body" idx="1"/>
          </p:nvPr>
        </p:nvSpPr>
        <p:spPr bwMode="auto">
          <a:xfrm>
            <a:off x="685800" y="4345302"/>
            <a:ext cx="5486400" cy="41127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67" tIns="43234" rIns="86467" bIns="43234" numCol="1" anchor="t" anchorCtr="0" compatLnSpc="1">
            <a:prstTxWarp prst="textNoShape">
              <a:avLst/>
            </a:prstTxWarp>
          </a:bodyPr>
          <a:lstStyle/>
          <a:p>
            <a:pPr eaLnBrk="1" hangingPunct="1"/>
            <a:r>
              <a:rPr lang="en-GB" smtClean="0">
                <a:latin typeface="Arial" charset="0"/>
                <a:cs typeface="Arial" charset="0"/>
              </a:rPr>
              <a:t>Wealth: water, energy, agriculture, land, technology, and health.</a:t>
            </a:r>
          </a:p>
        </p:txBody>
      </p:sp>
      <p:sp>
        <p:nvSpPr>
          <p:cNvPr id="40965" name="Slide Number Placeholder 3"/>
          <p:cNvSpPr txBox="1">
            <a:spLocks noGrp="1"/>
          </p:cNvSpPr>
          <p:nvPr/>
        </p:nvSpPr>
        <p:spPr bwMode="auto">
          <a:xfrm>
            <a:off x="3884064" y="8683291"/>
            <a:ext cx="2972335" cy="45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67" tIns="43234" rIns="86467" bIns="43234" anchor="b"/>
          <a:lstStyle>
            <a:lvl1pPr defTabSz="863600" eaLnBrk="0" hangingPunct="0">
              <a:defRPr>
                <a:solidFill>
                  <a:schemeClr val="tx1"/>
                </a:solidFill>
                <a:latin typeface="Arial" charset="0"/>
                <a:cs typeface="Arial" charset="0"/>
              </a:defRPr>
            </a:lvl1pPr>
            <a:lvl2pPr marL="742950" indent="-285750" defTabSz="863600" eaLnBrk="0" hangingPunct="0">
              <a:defRPr>
                <a:solidFill>
                  <a:schemeClr val="tx1"/>
                </a:solidFill>
                <a:latin typeface="Arial" charset="0"/>
                <a:cs typeface="Arial" charset="0"/>
              </a:defRPr>
            </a:lvl2pPr>
            <a:lvl3pPr marL="1143000" indent="-228600" defTabSz="863600" eaLnBrk="0" hangingPunct="0">
              <a:defRPr>
                <a:solidFill>
                  <a:schemeClr val="tx1"/>
                </a:solidFill>
                <a:latin typeface="Arial" charset="0"/>
                <a:cs typeface="Arial" charset="0"/>
              </a:defRPr>
            </a:lvl3pPr>
            <a:lvl4pPr marL="1600200" indent="-228600" defTabSz="863600" eaLnBrk="0" hangingPunct="0">
              <a:defRPr>
                <a:solidFill>
                  <a:schemeClr val="tx1"/>
                </a:solidFill>
                <a:latin typeface="Arial" charset="0"/>
                <a:cs typeface="Arial" charset="0"/>
              </a:defRPr>
            </a:lvl4pPr>
            <a:lvl5pPr marL="2057400" indent="-228600" defTabSz="863600" eaLnBrk="0" hangingPunct="0">
              <a:defRPr>
                <a:solidFill>
                  <a:schemeClr val="tx1"/>
                </a:solidFill>
                <a:latin typeface="Arial" charset="0"/>
                <a:cs typeface="Arial" charset="0"/>
              </a:defRPr>
            </a:lvl5pPr>
            <a:lvl6pPr marL="2514600" indent="-228600" defTabSz="863600" eaLnBrk="0" fontAlgn="base" hangingPunct="0">
              <a:spcBef>
                <a:spcPct val="0"/>
              </a:spcBef>
              <a:spcAft>
                <a:spcPct val="0"/>
              </a:spcAft>
              <a:defRPr>
                <a:solidFill>
                  <a:schemeClr val="tx1"/>
                </a:solidFill>
                <a:latin typeface="Arial" charset="0"/>
                <a:cs typeface="Arial" charset="0"/>
              </a:defRPr>
            </a:lvl6pPr>
            <a:lvl7pPr marL="2971800" indent="-228600" defTabSz="863600" eaLnBrk="0" fontAlgn="base" hangingPunct="0">
              <a:spcBef>
                <a:spcPct val="0"/>
              </a:spcBef>
              <a:spcAft>
                <a:spcPct val="0"/>
              </a:spcAft>
              <a:defRPr>
                <a:solidFill>
                  <a:schemeClr val="tx1"/>
                </a:solidFill>
                <a:latin typeface="Arial" charset="0"/>
                <a:cs typeface="Arial" charset="0"/>
              </a:defRPr>
            </a:lvl7pPr>
            <a:lvl8pPr marL="3429000" indent="-228600" defTabSz="863600" eaLnBrk="0" fontAlgn="base" hangingPunct="0">
              <a:spcBef>
                <a:spcPct val="0"/>
              </a:spcBef>
              <a:spcAft>
                <a:spcPct val="0"/>
              </a:spcAft>
              <a:defRPr>
                <a:solidFill>
                  <a:schemeClr val="tx1"/>
                </a:solidFill>
                <a:latin typeface="Arial" charset="0"/>
                <a:cs typeface="Arial" charset="0"/>
              </a:defRPr>
            </a:lvl8pPr>
            <a:lvl9pPr marL="3886200" indent="-228600" defTabSz="863600" eaLnBrk="0" fontAlgn="base" hangingPunct="0">
              <a:spcBef>
                <a:spcPct val="0"/>
              </a:spcBef>
              <a:spcAft>
                <a:spcPct val="0"/>
              </a:spcAft>
              <a:defRPr>
                <a:solidFill>
                  <a:schemeClr val="tx1"/>
                </a:solidFill>
                <a:latin typeface="Arial" charset="0"/>
                <a:cs typeface="Arial" charset="0"/>
              </a:defRPr>
            </a:lvl9pPr>
          </a:lstStyle>
          <a:p>
            <a:pPr algn="r" eaLnBrk="1" hangingPunct="1"/>
            <a:fld id="{F640B96C-EC42-42A6-8B14-1BC48B588171}" type="slidenum">
              <a:rPr lang="en-US" sz="1100"/>
              <a:pPr algn="r" eaLnBrk="1" hangingPunct="1"/>
              <a:t>33</a:t>
            </a:fld>
            <a:endParaRPr lang="en-US" sz="1100"/>
          </a:p>
        </p:txBody>
      </p:sp>
    </p:spTree>
    <p:extLst>
      <p:ext uri="{BB962C8B-B14F-4D97-AF65-F5344CB8AC3E}">
        <p14:creationId xmlns:p14="http://schemas.microsoft.com/office/powerpoint/2010/main" val="2347262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 model, third leg, Thus the main goal of researchers has been and continues to be the publication of research in peer-reviewed journals towards primarily a scientific audience. The ivory tower research paradigm must be replaced with a new ethics of utilization whereby researchers together with partners in the innovation system consciously manage the utilization of research results instead of simply waiting on serendipity. </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18783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43000" y="685800"/>
            <a:ext cx="4572000" cy="34290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649541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Innovation Mapping: analysis of your current activity, environmental and cultural factors that impact </a:t>
            </a:r>
            <a:r>
              <a:rPr lang="en-GB" dirty="0" err="1" smtClean="0"/>
              <a:t>startup</a:t>
            </a:r>
            <a:r>
              <a:rPr lang="en-GB" dirty="0" smtClean="0"/>
              <a:t> creation and investor appetite. This process establishes a baseline and defines success.</a:t>
            </a:r>
          </a:p>
          <a:p>
            <a:r>
              <a:rPr lang="en-GB" dirty="0" smtClean="0"/>
              <a:t>2. Inform: Events that provide an opportunity for inquisitive potential entrepreneur and investor audiences to learn and be inspired.</a:t>
            </a:r>
          </a:p>
          <a:p>
            <a:r>
              <a:rPr lang="en-GB" dirty="0" smtClean="0"/>
              <a:t>3. Innovation Challenges: </a:t>
            </a:r>
            <a:r>
              <a:rPr lang="en-GB" dirty="0" err="1" smtClean="0"/>
              <a:t>Hackathons</a:t>
            </a:r>
            <a:r>
              <a:rPr lang="en-GB" dirty="0" smtClean="0"/>
              <a:t>, </a:t>
            </a:r>
            <a:r>
              <a:rPr lang="en-GB" dirty="0" err="1" smtClean="0"/>
              <a:t>startup</a:t>
            </a:r>
            <a:r>
              <a:rPr lang="en-GB" dirty="0" smtClean="0"/>
              <a:t> competitions and corporate venture development all designed to connect entrepreneurs to first customers and investors</a:t>
            </a:r>
          </a:p>
          <a:p>
            <a:r>
              <a:rPr lang="en-GB" dirty="0" smtClean="0"/>
              <a:t>4. Education: created in conjunction with University College London our “entrepreneur MBA” prepares </a:t>
            </a:r>
            <a:r>
              <a:rPr lang="en-GB" dirty="0" err="1" smtClean="0"/>
              <a:t>startup</a:t>
            </a:r>
            <a:r>
              <a:rPr lang="en-GB" dirty="0" smtClean="0"/>
              <a:t> teams for application to some of the world’s best accelerator programmes and for </a:t>
            </a:r>
            <a:r>
              <a:rPr lang="en-GB" dirty="0" err="1" smtClean="0"/>
              <a:t>seedcorn</a:t>
            </a:r>
            <a:r>
              <a:rPr lang="en-GB" dirty="0" smtClean="0"/>
              <a:t> investment rounds.</a:t>
            </a:r>
          </a:p>
          <a:p>
            <a:r>
              <a:rPr lang="en-GB" dirty="0" smtClean="0"/>
              <a:t>5. Acceleration: Our 12-week </a:t>
            </a:r>
            <a:r>
              <a:rPr lang="en-GB" dirty="0" err="1" smtClean="0"/>
              <a:t>bootcamp</a:t>
            </a:r>
            <a:r>
              <a:rPr lang="en-GB" dirty="0" smtClean="0"/>
              <a:t> for advanced technology </a:t>
            </a:r>
            <a:r>
              <a:rPr lang="en-GB" dirty="0" err="1" smtClean="0"/>
              <a:t>startups</a:t>
            </a:r>
            <a:r>
              <a:rPr lang="en-GB" dirty="0" smtClean="0"/>
              <a:t> looking to raise £500k+</a:t>
            </a:r>
          </a:p>
          <a:p>
            <a:r>
              <a:rPr lang="en-GB" dirty="0" smtClean="0"/>
              <a:t>6. Access to Funding: Our Accelerator Funding Network improves access to funding for </a:t>
            </a:r>
            <a:r>
              <a:rPr lang="en-GB" dirty="0" err="1" smtClean="0"/>
              <a:t>startups</a:t>
            </a:r>
            <a:r>
              <a:rPr lang="en-GB" dirty="0" smtClean="0"/>
              <a:t> exiting from our accredited programmes and provides investors with education, visibility and access to pre-vetted </a:t>
            </a:r>
            <a:r>
              <a:rPr lang="en-GB" dirty="0" err="1" smtClean="0"/>
              <a:t>startups</a:t>
            </a:r>
            <a:r>
              <a:rPr lang="en-GB" dirty="0" smtClean="0"/>
              <a:t>.</a:t>
            </a:r>
          </a:p>
          <a:p>
            <a:r>
              <a:rPr lang="en-GB" dirty="0" smtClean="0"/>
              <a:t>7. Investment Funds: Our Accelerator Funds provide co-investment fund management expertise to plug the equity gap between £400k - £2m providing risk mitigation to both investors and </a:t>
            </a:r>
            <a:r>
              <a:rPr lang="en-GB" dirty="0" err="1" smtClean="0"/>
              <a:t>startups</a:t>
            </a:r>
            <a:r>
              <a:rPr lang="en-GB" dirty="0" smtClean="0"/>
              <a:t>.</a:t>
            </a:r>
          </a:p>
          <a:p>
            <a:r>
              <a:rPr lang="en-GB" dirty="0" smtClean="0"/>
              <a:t>All of our stages are tailored to YOUR own environment to ensure a culture-fit for your entrepreneurs and investors.</a:t>
            </a:r>
          </a:p>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t>45</a:t>
            </a:fld>
            <a:endParaRPr lang="en-GB"/>
          </a:p>
        </p:txBody>
      </p:sp>
    </p:spTree>
    <p:extLst>
      <p:ext uri="{BB962C8B-B14F-4D97-AF65-F5344CB8AC3E}">
        <p14:creationId xmlns:p14="http://schemas.microsoft.com/office/powerpoint/2010/main" val="345129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Huddersfield University is an applied university. ..background ..and a focus on strategic research. In particular strategic research can support education, commercialization, and utilization simultaneously .. comprehensive knowledge management and IP strategy compromises the ability to capture, re-use, automate, manage, and exploit knowledge. However university</a:t>
            </a:r>
            <a:r>
              <a:rPr lang="en-GB" baseline="0" dirty="0" smtClean="0"/>
              <a:t> patenting is still reactive rather than strategic. This requires the university to be wired and connected to the relative commercial areas and partners. The outcome is technology push. Academic patents looking for a market. We are advocating that when a research grant application is completed, consideration is also given to the potential commercial opportunities, industry problems, players in the industry, a dual hypothesis approach, and even a prior art search completed at this stage.</a:t>
            </a:r>
            <a:endParaRPr lang="en-GB" dirty="0" smtClean="0"/>
          </a:p>
          <a:p>
            <a:r>
              <a:rPr lang="en-GB" dirty="0" smtClean="0"/>
              <a:t>There are continuous conflicts which as yet no system has resolved, publications agenda for example. But scientific research is hypothesis driven</a:t>
            </a:r>
            <a:r>
              <a:rPr lang="en-GB" baseline="0" dirty="0" smtClean="0"/>
              <a:t> , you’re guessing and then trying to prove it true or false, and commercialisation is not that much different</a:t>
            </a:r>
          </a:p>
          <a:p>
            <a:r>
              <a:rPr lang="en-GB" baseline="0" dirty="0" smtClean="0"/>
              <a:t>But being a great designer or engineer are not enough to win commercially, different facets are in play and commercialisation support is essential and the concept of eco-systems is important: the entrepreneurial conditions beyond university walls affect how proactive an institution can be. However we do know that more research leads to more commercial opportunities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17187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 there maybe similarities with others,</a:t>
            </a:r>
            <a:r>
              <a:rPr lang="en-GB" baseline="0" dirty="0" smtClean="0"/>
              <a:t> a country, region or organisation needs to tailor what works best within its own environment. For example, Qatar did not have a patent office, limited VC and human resource capability so specific programmes were needed to plug these gaps. Research networks needed to be stimulated and funds such as the Qatar National Research Fund established. We needed to establish Pre‐incubation to support the potential entrepreneur in developing his business idea, business model to boost the chances to arrive to an effective start‐up creation. Incubation as a highly flexible combination of business development processes, infrastructure and people designed to help nurture new business ideas by helping them to survive and grow through the difficult and vulnerable early stages of development.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42762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university and government grants encourage faculty to work not in silos but interactive.</a:t>
            </a:r>
            <a:r>
              <a:rPr lang="en-GB" baseline="0" dirty="0" smtClean="0"/>
              <a:t> Changing the methods of research and widening of collaboration increases the innovative contribution. For example, we are establishing the digital health zone and establishing a national physical laboratory for industry and academia. </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7460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 model, third leg, Thus the main goal of researchers has been and continues to be the publication of research in peer-reviewed journals towards primarily a scientific audience. The ivory tower research paradigm must be replaced with a new ethics of utilization whereby researchers together with partners in the innovation system consciously manage the utilization of research results instead of simply waiting on serendipity. </a:t>
            </a:r>
          </a:p>
          <a:p>
            <a:r>
              <a:rPr lang="en-GB" dirty="0" smtClean="0"/>
              <a:t>Most university patents are still reactive rather than strategic, in that patent filing</a:t>
            </a:r>
            <a:r>
              <a:rPr lang="en-GB" baseline="0" dirty="0" smtClean="0"/>
              <a:t> tends to be considered only when a disclosure is near or complete. However as in the utilisation model businesses can influence research focus and development with a strategic goal in place. Another conflict is research verses development, as credit goes more to the experimental research then development especially beyond proof of concept.</a:t>
            </a:r>
          </a:p>
          <a:p>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t>6</a:t>
            </a:fld>
            <a:endParaRPr lang="en-GB"/>
          </a:p>
        </p:txBody>
      </p:sp>
    </p:spTree>
    <p:extLst>
      <p:ext uri="{BB962C8B-B14F-4D97-AF65-F5344CB8AC3E}">
        <p14:creationId xmlns:p14="http://schemas.microsoft.com/office/powerpoint/2010/main" val="235854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latter approach is the key to developing an enterprise culture</a:t>
            </a:r>
            <a:r>
              <a:rPr lang="en-GB" baseline="0" dirty="0" smtClean="0"/>
              <a:t> within a university sector. Its not so much as to make every research project and each lecture or assignment an exercise in commercialisation, but having the ability to recognise where and when commercialisation opportunities exist, and then realising their intrinsic value. In a KBE-focused Innovation System the core research processes are altered to accelerate utilization by the inclusion of an intellectual property and knowledge management approach, As utilization of research is the main focus, the research strategy is not only governed by scientific enquiry but also by economic and social development priorities. While publication is still an important aspect of the system, research results are governed by an IP policy and processed as potential intellectual assets and property in parallel to publication considerations. A utilization approach relies on highly competent IP management capabilities not only to package research results but to also advise research strategy (Strategic IP) and manage research collaborations (Open Innovation) in a strategic manner. To build a successful KBE-focused Innovation System research ideology, policy, procedure, and incentives must be aligned with social and economic goals, which could broadly be described as the new ethical paradigm for research. Though a utilization focus always asks the question – How do the results of research advance social and economic goals? – this is equally relevant for basic and applied research as the question encompasses both short and long term benefits. The university of Huddersfield is now implementing enterprise for every discipline for every stage. From copyright via IT and musicians to patenting and design registrations. So there is some exposure for every student and it is anticipated for every academic with recruitment focused on early stage researchers interested in the juxtaposition of aligning research and enterprise.</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t>7</a:t>
            </a:fld>
            <a:endParaRPr lang="en-GB"/>
          </a:p>
        </p:txBody>
      </p:sp>
    </p:spTree>
    <p:extLst>
      <p:ext uri="{BB962C8B-B14F-4D97-AF65-F5344CB8AC3E}">
        <p14:creationId xmlns:p14="http://schemas.microsoft.com/office/powerpoint/2010/main" val="214287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Maximising value creation by linking the objectives of the national vision strategy so mirroring and supporting its development. This increases serendipity for organisations</a:t>
            </a:r>
            <a:r>
              <a:rPr lang="en-GB" baseline="0" dirty="0" smtClean="0"/>
              <a:t> to collaborate, new starts were provided with visas, free zones, branch status, reducing bureaucracy and barriers to entry. For overseas starts offices and accommodation facilities were simultaneously provided leaving the company to focus on its development, rather than being distracted by non value adding exercises. Try and </a:t>
            </a:r>
            <a:r>
              <a:rPr lang="en-GB" baseline="0" dirty="0" err="1" smtClean="0"/>
              <a:t>accommate</a:t>
            </a:r>
            <a:r>
              <a:rPr lang="en-GB" baseline="0" dirty="0" smtClean="0"/>
              <a:t> and view everything from the client perspective.</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73208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learn-by-doing approach</a:t>
            </a:r>
            <a:r>
              <a:rPr lang="en-GB" baseline="0" dirty="0" smtClean="0"/>
              <a:t> was adopted. The technology innovation entrepreneurship programme was developed. The environment was new and even research development and undergraduate programmes were nascent. Students </a:t>
            </a:r>
            <a:r>
              <a:rPr lang="en-GB" baseline="0" dirty="0" err="1" smtClean="0"/>
              <a:t>ie</a:t>
            </a:r>
            <a:r>
              <a:rPr lang="en-GB" baseline="0" dirty="0" smtClean="0"/>
              <a:t> actual students, company employees or academics were enrolled on the support programme at differing stages, pre proof of concept, pre commercialisation or even without their own ideas! Flexible and adaptable to the client needs.</a:t>
            </a:r>
            <a:endParaRPr lang="en-GB" dirty="0"/>
          </a:p>
        </p:txBody>
      </p:sp>
      <p:sp>
        <p:nvSpPr>
          <p:cNvPr id="4" name="Slide Number Placeholder 3"/>
          <p:cNvSpPr>
            <a:spLocks noGrp="1"/>
          </p:cNvSpPr>
          <p:nvPr>
            <p:ph type="sldNum" sz="quarter" idx="10"/>
          </p:nvPr>
        </p:nvSpPr>
        <p:spPr/>
        <p:txBody>
          <a:bodyPr/>
          <a:lstStyle/>
          <a:p>
            <a:fld id="{3220D21F-AA80-4B18-85C0-FC9AB2E2BF3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476787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237241-1C74-43DA-AEEC-9891686F365B}"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326402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37241-1C74-43DA-AEEC-9891686F365B}"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34253059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4374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0444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964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145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1912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29098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7364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3716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195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6195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62537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6195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90425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3716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48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37241-1C74-43DA-AEEC-9891686F365B}"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324979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EFCC239B-13A4-4245-8DBB-2F24FA518234}"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0454461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9D5F2576-3869-4EBE-9FED-0C0C832B2B2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3979246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3CF1F588-8B32-4FCD-A0D5-0BC56F9683E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7261736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BD7B4BB-3F55-4D67-9924-6E3CF0931ED6}"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4555698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4AC4B482-436A-4C77-950C-23EF12F5EEF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7470211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C1E6557-25CD-4888-B344-26CCAB7F6F70}"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4125001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CA0728-FE18-4395-A417-33B8896CEB4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5175307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108885DA-4C0C-4025-B198-B833C5E70C0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810512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37241-1C74-43DA-AEEC-9891686F365B}"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3695502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2D364960-86AF-4530-B505-CE66AF0889BC}"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8752662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9DD951B-B877-493A-BCE8-164E082A6E0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1053641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81" y="258785"/>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258785"/>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934F50-9565-402F-A35E-4CF42E519DE5}"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7997556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78E3EA27-8120-4D60-8851-0D25D37B2FD3}"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1275113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B93CFECB-46E5-41E1-A256-427737B2F8A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3328869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8E293F74-7021-4CF9-9FC2-7162493469D1}"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39673363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83348F2F-C8BE-4DDA-B5DD-384D938676E7}"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5896009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A0C03ADC-9B3F-4A68-84F1-19795BD23BA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1403209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7BB232BB-B57E-44EE-B4C4-0C5B2298D3A9}"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7036241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C0C38A18-85D8-4177-9BDC-54314E392F61}"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170306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37241-1C74-43DA-AEEC-9891686F365B}" type="datetimeFigureOut">
              <a:rPr lang="en-GB" smtClean="0"/>
              <a:t>12/09/2016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727706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E0DAA945-16C2-42DF-9D2C-1D2CF54AD300}"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3074850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88C00B5A-5E76-4ACC-9B62-1F2C2F6495D4}"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48356292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C0BE50E4-7386-4EF7-BCFA-04293EB0970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6751600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81" y="258785"/>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258785"/>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15C8D540-9AE3-4C08-8E6B-5DB1B0573D86}"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5660850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EFCC239B-13A4-4245-8DBB-2F24FA518234}"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6572403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9D5F2576-3869-4EBE-9FED-0C0C832B2B2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1495412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3CF1F588-8B32-4FCD-A0D5-0BC56F9683E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5261316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BD7B4BB-3F55-4D67-9924-6E3CF0931ED6}"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0742142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4AC4B482-436A-4C77-950C-23EF12F5EEF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8772921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C1E6557-25CD-4888-B344-26CCAB7F6F70}"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971577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237241-1C74-43DA-AEEC-9891686F365B}" type="datetimeFigureOut">
              <a:rPr lang="en-GB" smtClean="0"/>
              <a:t>12/09/2016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758847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CA0728-FE18-4395-A417-33B8896CEB4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2060022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108885DA-4C0C-4025-B198-B833C5E70C0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6088520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2D364960-86AF-4530-B505-CE66AF0889BC}"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09920399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9DD951B-B877-493A-BCE8-164E082A6E0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43279046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81" y="258785"/>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258785"/>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934F50-9565-402F-A35E-4CF42E519DE5}"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89858024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EFCC239B-13A4-4245-8DBB-2F24FA518234}"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137414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9D5F2576-3869-4EBE-9FED-0C0C832B2B2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51411070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3CF1F588-8B32-4FCD-A0D5-0BC56F9683E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73579662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BD7B4BB-3F55-4D67-9924-6E3CF0931ED6}"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96451402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4AC4B482-436A-4C77-950C-23EF12F5EEF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752909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237241-1C74-43DA-AEEC-9891686F365B}" type="datetimeFigureOut">
              <a:rPr lang="en-GB" smtClean="0"/>
              <a:t>12/09/2016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3802742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C1E6557-25CD-4888-B344-26CCAB7F6F70}"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79490586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CA0728-FE18-4395-A417-33B8896CEB4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3139911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108885DA-4C0C-4025-B198-B833C5E70C0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00301415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2D364960-86AF-4530-B505-CE66AF0889BC}"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0613859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9DD951B-B877-493A-BCE8-164E082A6E0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3239469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81" y="258785"/>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258785"/>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934F50-9565-402F-A35E-4CF42E519DE5}"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8607162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EFCC239B-13A4-4245-8DBB-2F24FA518234}"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97806169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9D5F2576-3869-4EBE-9FED-0C0C832B2B2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20464974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3CF1F588-8B32-4FCD-A0D5-0BC56F9683E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73821332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BD7B4BB-3F55-4D67-9924-6E3CF0931ED6}"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4026521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237241-1C74-43DA-AEEC-9891686F365B}" type="datetimeFigureOut">
              <a:rPr lang="en-GB" smtClean="0"/>
              <a:t>12/09/2016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2991197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4AC4B482-436A-4C77-950C-23EF12F5EEF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22069228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C1E6557-25CD-4888-B344-26CCAB7F6F70}"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50820527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CA0728-FE18-4395-A417-33B8896CEB4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07368225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108885DA-4C0C-4025-B198-B833C5E70C0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14932372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2D364960-86AF-4530-B505-CE66AF0889BC}"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18025061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9DD951B-B877-493A-BCE8-164E082A6E0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90485511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81" y="258785"/>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258785"/>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934F50-9565-402F-A35E-4CF42E519DE5}"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24649589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EFCC239B-13A4-4245-8DBB-2F24FA518234}"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98188487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9D5F2576-3869-4EBE-9FED-0C0C832B2B22}"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6093729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3CF1F588-8B32-4FCD-A0D5-0BC56F9683E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3080998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37241-1C74-43DA-AEEC-9891686F365B}" type="datetimeFigureOut">
              <a:rPr lang="en-GB" smtClean="0"/>
              <a:t>12/09/2016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42837363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BD7B4BB-3F55-4D67-9924-6E3CF0931ED6}"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94106371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4AC4B482-436A-4C77-950C-23EF12F5EEF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14325533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C1E6557-25CD-4888-B344-26CCAB7F6F70}"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199246315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CA0728-FE18-4395-A417-33B8896CEB4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70936119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108885DA-4C0C-4025-B198-B833C5E70C0D}"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257793922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2D364960-86AF-4530-B505-CE66AF0889BC}"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11003722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69DD951B-B877-493A-BCE8-164E082A6E0A}"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408160458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81" y="258785"/>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258785"/>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20000"/>
              </a:spcBef>
              <a:spcAft>
                <a:spcPct val="0"/>
              </a:spcAft>
            </a:pPr>
            <a:endParaRPr lang="en-GB" sz="1600">
              <a:solidFill>
                <a:srgbClr val="000000"/>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20000"/>
              </a:spcBef>
              <a:spcAft>
                <a:spcPct val="0"/>
              </a:spcAft>
            </a:pPr>
            <a:fld id="{0A934F50-9565-402F-A35E-4CF42E519DE5}" type="slidenum">
              <a:rPr lang="en-GB" sz="1600">
                <a:solidFill>
                  <a:srgbClr val="000000"/>
                </a:solidFill>
              </a:rPr>
              <a:pPr fontAlgn="base">
                <a:spcBef>
                  <a:spcPct val="20000"/>
                </a:spcBef>
                <a:spcAft>
                  <a:spcPct val="0"/>
                </a:spcAft>
              </a:pPr>
              <a:t>‹#›</a:t>
            </a:fld>
            <a:endParaRPr lang="en-GB" sz="1600">
              <a:solidFill>
                <a:srgbClr val="000000"/>
              </a:solidFill>
            </a:endParaRPr>
          </a:p>
        </p:txBody>
      </p:sp>
    </p:spTree>
    <p:extLst>
      <p:ext uri="{BB962C8B-B14F-4D97-AF65-F5344CB8AC3E}">
        <p14:creationId xmlns:p14="http://schemas.microsoft.com/office/powerpoint/2010/main" val="357343862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94"/>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8"/>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2388408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168007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37241-1C74-43DA-AEEC-9891686F365B}" type="datetimeFigureOut">
              <a:rPr lang="en-GB" smtClean="0"/>
              <a:t>12/09/2016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1071632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85" y="6410325"/>
            <a:ext cx="1198685" cy="22066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78474"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890634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583790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85" y="6410325"/>
            <a:ext cx="1198685" cy="22066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78474"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20502263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8"/>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8"/>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36897261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3368932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82" y="6410325"/>
            <a:ext cx="1198685" cy="22066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78474"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2777787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21152942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82" y="6410325"/>
            <a:ext cx="1198685" cy="22066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78474"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842214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1283121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348509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37241-1C74-43DA-AEEC-9891686F365B}" type="datetimeFigureOut">
              <a:rPr lang="en-GB" smtClean="0"/>
              <a:t>12/09/2016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5FA974-5280-429B-9214-E06D6F9597FE}" type="slidenum">
              <a:rPr lang="en-GB" smtClean="0"/>
              <a:t>‹#›</a:t>
            </a:fld>
            <a:endParaRPr lang="en-GB"/>
          </a:p>
        </p:txBody>
      </p:sp>
    </p:spTree>
    <p:extLst>
      <p:ext uri="{BB962C8B-B14F-4D97-AF65-F5344CB8AC3E}">
        <p14:creationId xmlns:p14="http://schemas.microsoft.com/office/powerpoint/2010/main" val="12185111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78" y="6410325"/>
            <a:ext cx="1198685" cy="22066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78473"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8575079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ADE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22060687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78" y="6410325"/>
            <a:ext cx="1198685" cy="22066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78473"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3418778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3653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42444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89395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3716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2229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4540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6101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95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5.pn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10.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image" Target="../media/image6.jpeg"/><Relationship Id="rId2" Type="http://schemas.openxmlformats.org/officeDocument/2006/relationships/slideLayout" Target="../slideLayouts/slideLayout94.xml"/><Relationship Id="rId16" Type="http://schemas.openxmlformats.org/officeDocument/2006/relationships/theme" Target="../theme/theme1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image" Target="../media/image5.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8.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image" Target="../media/image5.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9.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7241-1C74-43DA-AEEC-9891686F365B}" type="datetimeFigureOut">
              <a:rPr lang="en-GB" smtClean="0"/>
              <a:t>12/09/2016</a:t>
            </a:fld>
            <a:endParaRPr lang="en-GB"/>
          </a:p>
        </p:txBody>
      </p:sp>
      <p:sp>
        <p:nvSpPr>
          <p:cNvPr id="5" name="Footer Placeholder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FA974-5280-429B-9214-E06D6F9597FE}" type="slidenum">
              <a:rPr lang="en-GB" smtClean="0"/>
              <a:t>‹#›</a:t>
            </a:fld>
            <a:endParaRPr lang="en-GB"/>
          </a:p>
        </p:txBody>
      </p:sp>
    </p:spTree>
    <p:extLst>
      <p:ext uri="{BB962C8B-B14F-4D97-AF65-F5344CB8AC3E}">
        <p14:creationId xmlns:p14="http://schemas.microsoft.com/office/powerpoint/2010/main" val="256357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78" y="6410325"/>
            <a:ext cx="1198685" cy="220662"/>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38647" y="306323"/>
            <a:ext cx="7666704" cy="287020"/>
          </a:xfrm>
          <a:prstGeom prst="rect">
            <a:avLst/>
          </a:prstGeom>
        </p:spPr>
        <p:txBody>
          <a:bodyPr wrap="square" lIns="0" tIns="0" rIns="0" bIns="0">
            <a:spAutoFit/>
          </a:bodyPr>
          <a:lstStyle>
            <a:lvl1pPr>
              <a:defRPr sz="1800" b="1" i="0">
                <a:solidFill>
                  <a:srgbClr val="00ADEE"/>
                </a:solidFill>
                <a:latin typeface="Calibri"/>
                <a:cs typeface="Calibri"/>
              </a:defRPr>
            </a:lvl1pPr>
          </a:lstStyle>
          <a:p>
            <a:endParaRPr/>
          </a:p>
        </p:txBody>
      </p:sp>
      <p:sp>
        <p:nvSpPr>
          <p:cNvPr id="3" name="Holder 3"/>
          <p:cNvSpPr>
            <a:spLocks noGrp="1"/>
          </p:cNvSpPr>
          <p:nvPr>
            <p:ph type="body" idx="1"/>
          </p:nvPr>
        </p:nvSpPr>
        <p:spPr>
          <a:xfrm>
            <a:off x="738213" y="1206753"/>
            <a:ext cx="766757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a:xfrm>
            <a:off x="656586" y="6053574"/>
            <a:ext cx="8037928" cy="289823"/>
          </a:xfrm>
          <a:prstGeom prst="rect">
            <a:avLst/>
          </a:prstGeom>
        </p:spPr>
        <p:txBody>
          <a:bodyPr wrap="square" lIns="0" tIns="0" rIns="0" bIns="0">
            <a:spAutoFit/>
          </a:bodyPr>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338391384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7" descr="QSTP-LS02 8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489700" y="5969000"/>
            <a:ext cx="204787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9812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xStyles>
    <p:titleStyle>
      <a:lvl1pPr algn="l" rtl="0" eaLnBrk="0" fontAlgn="base" hangingPunct="0">
        <a:spcBef>
          <a:spcPct val="0"/>
        </a:spcBef>
        <a:spcAft>
          <a:spcPct val="0"/>
        </a:spcAft>
        <a:defRPr sz="4000" b="1">
          <a:solidFill>
            <a:srgbClr val="03AFAD"/>
          </a:solidFill>
          <a:latin typeface="+mj-lt"/>
          <a:ea typeface="Arial" pitchFamily="-109" charset="0"/>
          <a:cs typeface="+mj-cs"/>
        </a:defRPr>
      </a:lvl1pPr>
      <a:lvl2pPr algn="l" rtl="0" eaLnBrk="0" fontAlgn="base" hangingPunct="0">
        <a:spcBef>
          <a:spcPct val="0"/>
        </a:spcBef>
        <a:spcAft>
          <a:spcPct val="0"/>
        </a:spcAft>
        <a:defRPr sz="4000" b="1">
          <a:solidFill>
            <a:srgbClr val="03AFAD"/>
          </a:solidFill>
          <a:latin typeface="Arial" charset="0"/>
          <a:ea typeface="Arial" pitchFamily="-109" charset="0"/>
          <a:cs typeface="Arial" charset="0"/>
        </a:defRPr>
      </a:lvl2pPr>
      <a:lvl3pPr algn="l" rtl="0" eaLnBrk="0" fontAlgn="base" hangingPunct="0">
        <a:spcBef>
          <a:spcPct val="0"/>
        </a:spcBef>
        <a:spcAft>
          <a:spcPct val="0"/>
        </a:spcAft>
        <a:defRPr sz="4000" b="1">
          <a:solidFill>
            <a:srgbClr val="03AFAD"/>
          </a:solidFill>
          <a:latin typeface="Arial" charset="0"/>
          <a:ea typeface="Arial" pitchFamily="-109" charset="0"/>
          <a:cs typeface="Arial" charset="0"/>
        </a:defRPr>
      </a:lvl3pPr>
      <a:lvl4pPr algn="l" rtl="0" eaLnBrk="0" fontAlgn="base" hangingPunct="0">
        <a:spcBef>
          <a:spcPct val="0"/>
        </a:spcBef>
        <a:spcAft>
          <a:spcPct val="0"/>
        </a:spcAft>
        <a:defRPr sz="4000" b="1">
          <a:solidFill>
            <a:srgbClr val="03AFAD"/>
          </a:solidFill>
          <a:latin typeface="Arial" charset="0"/>
          <a:ea typeface="Arial" pitchFamily="-109" charset="0"/>
          <a:cs typeface="Arial" charset="0"/>
        </a:defRPr>
      </a:lvl4pPr>
      <a:lvl5pPr algn="l" rtl="0" eaLnBrk="0" fontAlgn="base" hangingPunct="0">
        <a:spcBef>
          <a:spcPct val="0"/>
        </a:spcBef>
        <a:spcAft>
          <a:spcPct val="0"/>
        </a:spcAft>
        <a:defRPr sz="4000" b="1">
          <a:solidFill>
            <a:srgbClr val="03AFAD"/>
          </a:solidFill>
          <a:latin typeface="Arial" charset="0"/>
          <a:ea typeface="Arial" pitchFamily="-109" charset="0"/>
          <a:cs typeface="Arial" charset="0"/>
        </a:defRPr>
      </a:lvl5pPr>
      <a:lvl6pPr marL="457200" algn="l" rtl="0" fontAlgn="base">
        <a:spcBef>
          <a:spcPct val="0"/>
        </a:spcBef>
        <a:spcAft>
          <a:spcPct val="0"/>
        </a:spcAft>
        <a:defRPr sz="4000" b="1">
          <a:solidFill>
            <a:srgbClr val="03AFAD"/>
          </a:solidFill>
          <a:latin typeface="Arial" charset="0"/>
          <a:cs typeface="Arial" charset="0"/>
        </a:defRPr>
      </a:lvl6pPr>
      <a:lvl7pPr marL="914400" algn="l" rtl="0" fontAlgn="base">
        <a:spcBef>
          <a:spcPct val="0"/>
        </a:spcBef>
        <a:spcAft>
          <a:spcPct val="0"/>
        </a:spcAft>
        <a:defRPr sz="4000" b="1">
          <a:solidFill>
            <a:srgbClr val="03AFAD"/>
          </a:solidFill>
          <a:latin typeface="Arial" charset="0"/>
          <a:cs typeface="Arial" charset="0"/>
        </a:defRPr>
      </a:lvl7pPr>
      <a:lvl8pPr marL="1371600" algn="l" rtl="0" fontAlgn="base">
        <a:spcBef>
          <a:spcPct val="0"/>
        </a:spcBef>
        <a:spcAft>
          <a:spcPct val="0"/>
        </a:spcAft>
        <a:defRPr sz="4000" b="1">
          <a:solidFill>
            <a:srgbClr val="03AFAD"/>
          </a:solidFill>
          <a:latin typeface="Arial" charset="0"/>
          <a:cs typeface="Arial" charset="0"/>
        </a:defRPr>
      </a:lvl8pPr>
      <a:lvl9pPr marL="1828800" algn="l" rtl="0" fontAlgn="base">
        <a:spcBef>
          <a:spcPct val="0"/>
        </a:spcBef>
        <a:spcAft>
          <a:spcPct val="0"/>
        </a:spcAft>
        <a:defRPr sz="4000" b="1">
          <a:solidFill>
            <a:srgbClr val="03AFAD"/>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pitchFamily="-109"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Arial" pitchFamily="-109" charset="0"/>
          <a:cs typeface="+mn-cs"/>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ea typeface="Arial" pitchFamily="-109"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09"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09"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22"/>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GB">
              <a:solidFill>
                <a:srgbClr val="000000"/>
              </a:solidFill>
            </a:endParaRPr>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 y="611807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5" y="233467"/>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722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GB">
              <a:solidFill>
                <a:srgbClr val="000000"/>
              </a:solidFill>
            </a:endParaRPr>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5" y="519614"/>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659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22"/>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GB">
              <a:solidFill>
                <a:srgbClr val="000000"/>
              </a:solidFill>
            </a:endParaRPr>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 y="611807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5" y="233467"/>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592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22"/>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GB">
              <a:solidFill>
                <a:srgbClr val="000000"/>
              </a:solidFill>
            </a:endParaRPr>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 y="611807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5" y="233467"/>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426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22"/>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GB">
              <a:solidFill>
                <a:srgbClr val="000000"/>
              </a:solidFill>
            </a:endParaRPr>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 y="611807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5" y="233467"/>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0792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0" descr="pms410 equi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 y="22"/>
            <a:ext cx="9140825" cy="1124743"/>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fontAlgn="base">
              <a:spcAft>
                <a:spcPct val="0"/>
              </a:spcAft>
            </a:pPr>
            <a:endParaRPr lang="en-GB">
              <a:solidFill>
                <a:srgbClr val="000000"/>
              </a:solidFill>
            </a:endParaRPr>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 y="611807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5" y="233467"/>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68878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85" y="6410325"/>
            <a:ext cx="1198685" cy="220662"/>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38647" y="306323"/>
            <a:ext cx="7666704" cy="287020"/>
          </a:xfrm>
          <a:prstGeom prst="rect">
            <a:avLst/>
          </a:prstGeom>
        </p:spPr>
        <p:txBody>
          <a:bodyPr wrap="square" lIns="0" tIns="0" rIns="0" bIns="0">
            <a:spAutoFit/>
          </a:bodyPr>
          <a:lstStyle>
            <a:lvl1pPr>
              <a:defRPr sz="1800" b="1" i="0">
                <a:solidFill>
                  <a:srgbClr val="00ADEE"/>
                </a:solidFill>
                <a:latin typeface="Calibri"/>
                <a:cs typeface="Calibri"/>
              </a:defRPr>
            </a:lvl1pPr>
          </a:lstStyle>
          <a:p>
            <a:endParaRPr/>
          </a:p>
        </p:txBody>
      </p:sp>
      <p:sp>
        <p:nvSpPr>
          <p:cNvPr id="3" name="Holder 3"/>
          <p:cNvSpPr>
            <a:spLocks noGrp="1"/>
          </p:cNvSpPr>
          <p:nvPr>
            <p:ph type="body" idx="1"/>
          </p:nvPr>
        </p:nvSpPr>
        <p:spPr>
          <a:xfrm>
            <a:off x="738213" y="1206767"/>
            <a:ext cx="766757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54"/>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54"/>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a:xfrm>
            <a:off x="656590" y="6053588"/>
            <a:ext cx="8037928" cy="289823"/>
          </a:xfrm>
          <a:prstGeom prst="rect">
            <a:avLst/>
          </a:prstGeom>
        </p:spPr>
        <p:txBody>
          <a:bodyPr wrap="square" lIns="0" tIns="0" rIns="0" bIns="0">
            <a:spAutoFit/>
          </a:bodyPr>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20499489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483782" y="6410325"/>
            <a:ext cx="1198685" cy="220662"/>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38647" y="306323"/>
            <a:ext cx="7666704" cy="287020"/>
          </a:xfrm>
          <a:prstGeom prst="rect">
            <a:avLst/>
          </a:prstGeom>
        </p:spPr>
        <p:txBody>
          <a:bodyPr wrap="square" lIns="0" tIns="0" rIns="0" bIns="0">
            <a:spAutoFit/>
          </a:bodyPr>
          <a:lstStyle>
            <a:lvl1pPr>
              <a:defRPr sz="1800" b="1" i="0">
                <a:solidFill>
                  <a:srgbClr val="00ADEE"/>
                </a:solidFill>
                <a:latin typeface="Calibri"/>
                <a:cs typeface="Calibri"/>
              </a:defRPr>
            </a:lvl1pPr>
          </a:lstStyle>
          <a:p>
            <a:endParaRPr/>
          </a:p>
        </p:txBody>
      </p:sp>
      <p:sp>
        <p:nvSpPr>
          <p:cNvPr id="3" name="Holder 3"/>
          <p:cNvSpPr>
            <a:spLocks noGrp="1"/>
          </p:cNvSpPr>
          <p:nvPr>
            <p:ph type="body" idx="1"/>
          </p:nvPr>
        </p:nvSpPr>
        <p:spPr>
          <a:xfrm>
            <a:off x="738213" y="1206761"/>
            <a:ext cx="766757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8"/>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8"/>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9/12/2016</a:t>
            </a:fld>
            <a:endParaRPr lang="en-US">
              <a:solidFill>
                <a:prstClr val="black">
                  <a:tint val="75000"/>
                </a:prstClr>
              </a:solidFill>
            </a:endParaRPr>
          </a:p>
        </p:txBody>
      </p:sp>
      <p:sp>
        <p:nvSpPr>
          <p:cNvPr id="6" name="Holder 6"/>
          <p:cNvSpPr>
            <a:spLocks noGrp="1"/>
          </p:cNvSpPr>
          <p:nvPr>
            <p:ph type="sldNum" sz="quarter" idx="7"/>
          </p:nvPr>
        </p:nvSpPr>
        <p:spPr>
          <a:xfrm>
            <a:off x="656590" y="6053582"/>
            <a:ext cx="8037928" cy="289823"/>
          </a:xfrm>
          <a:prstGeom prst="rect">
            <a:avLst/>
          </a:prstGeom>
        </p:spPr>
        <p:txBody>
          <a:bodyPr wrap="square" lIns="0" tIns="0" rIns="0" bIns="0">
            <a:spAutoFit/>
          </a:bodyPr>
          <a:lstStyle>
            <a:lvl1pPr>
              <a:defRPr sz="800" b="0" i="0">
                <a:solidFill>
                  <a:schemeClr val="tx1"/>
                </a:solidFill>
                <a:latin typeface="Verdana"/>
                <a:cs typeface="Verdana"/>
              </a:defRPr>
            </a:lvl1pPr>
          </a:lstStyle>
          <a:p>
            <a:pPr marL="25400">
              <a:lnSpc>
                <a:spcPts val="905"/>
              </a:lnSpc>
            </a:pPr>
            <a:fld id="{81D60167-4931-47E6-BA6A-407CBD079E47}" type="slidenum">
              <a:rPr spc="-65" dirty="0">
                <a:solidFill>
                  <a:prstClr val="black"/>
                </a:solidFill>
              </a:rPr>
              <a:pPr marL="25400">
                <a:lnSpc>
                  <a:spcPts val="905"/>
                </a:lnSpc>
              </a:pPr>
              <a:t>‹#›</a:t>
            </a:fld>
            <a:r>
              <a:rPr spc="-65" dirty="0">
                <a:solidFill>
                  <a:prstClr val="black"/>
                </a:solidFill>
              </a:rPr>
              <a:t>   </a:t>
            </a:r>
            <a:r>
              <a:rPr spc="-185" dirty="0">
                <a:solidFill>
                  <a:prstClr val="black"/>
                </a:solidFill>
              </a:rPr>
              <a:t>|  </a:t>
            </a:r>
            <a:r>
              <a:rPr spc="-75" dirty="0">
                <a:solidFill>
                  <a:prstClr val="black"/>
                </a:solidFill>
              </a:rPr>
              <a:t>Eagle </a:t>
            </a:r>
            <a:r>
              <a:rPr spc="-60" dirty="0">
                <a:solidFill>
                  <a:prstClr val="black"/>
                </a:solidFill>
              </a:rPr>
              <a:t>Labs </a:t>
            </a:r>
            <a:r>
              <a:rPr spc="-185" dirty="0">
                <a:solidFill>
                  <a:prstClr val="black"/>
                </a:solidFill>
              </a:rPr>
              <a:t>|    </a:t>
            </a:r>
            <a:r>
              <a:rPr spc="-35" dirty="0">
                <a:solidFill>
                  <a:prstClr val="black"/>
                </a:solidFill>
              </a:rPr>
              <a:t>March</a:t>
            </a:r>
            <a:r>
              <a:rPr spc="-155" dirty="0">
                <a:solidFill>
                  <a:prstClr val="black"/>
                </a:solidFill>
              </a:rPr>
              <a:t> </a:t>
            </a:r>
            <a:r>
              <a:rPr spc="-70" dirty="0">
                <a:solidFill>
                  <a:prstClr val="black"/>
                </a:solidFill>
              </a:rPr>
              <a:t>2016</a:t>
            </a:r>
          </a:p>
          <a:p>
            <a:pPr marL="25400">
              <a:spcBef>
                <a:spcPts val="360"/>
              </a:spcBef>
            </a:pPr>
            <a:r>
              <a:rPr spc="-55" dirty="0">
                <a:solidFill>
                  <a:prstClr val="black"/>
                </a:solidFill>
              </a:rPr>
              <a:t>Confidential</a:t>
            </a:r>
          </a:p>
        </p:txBody>
      </p:sp>
    </p:spTree>
    <p:extLst>
      <p:ext uri="{BB962C8B-B14F-4D97-AF65-F5344CB8AC3E}">
        <p14:creationId xmlns:p14="http://schemas.microsoft.com/office/powerpoint/2010/main" val="415984038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jpeg"/><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79.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xfrm>
            <a:off x="395543" y="188640"/>
            <a:ext cx="8231187" cy="900112"/>
          </a:xfrm>
          <a:noFill/>
          <a:ln/>
        </p:spPr>
        <p:txBody>
          <a:bodyPr/>
          <a:lstStyle/>
          <a:p>
            <a:r>
              <a:rPr lang="en-GB" sz="2400" dirty="0" smtClean="0"/>
              <a:t/>
            </a:r>
            <a:br>
              <a:rPr lang="en-GB" sz="2400" dirty="0" smtClean="0"/>
            </a:br>
            <a:r>
              <a:rPr lang="en-GB" sz="2400" dirty="0" smtClean="0"/>
              <a:t>Incredible ideas to credible businesses – the journey through start up and incubation</a:t>
            </a:r>
            <a:br>
              <a:rPr lang="en-GB" sz="2400" dirty="0" smtClean="0"/>
            </a:br>
            <a:r>
              <a:rPr lang="en-GB" sz="2400" dirty="0" smtClean="0"/>
              <a:t/>
            </a:r>
            <a:br>
              <a:rPr lang="en-GB" sz="2400" dirty="0" smtClean="0"/>
            </a:br>
            <a:r>
              <a:rPr lang="en-GB" sz="2400" dirty="0" smtClean="0"/>
              <a:t>Paul Field</a:t>
            </a:r>
            <a:endParaRPr lang="en-GB" sz="2400" dirty="0"/>
          </a:p>
        </p:txBody>
      </p:sp>
    </p:spTree>
    <p:extLst>
      <p:ext uri="{BB962C8B-B14F-4D97-AF65-F5344CB8AC3E}">
        <p14:creationId xmlns:p14="http://schemas.microsoft.com/office/powerpoint/2010/main" val="2819705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err="1" smtClean="0"/>
              <a:t>Encubation</a:t>
            </a:r>
            <a:r>
              <a:rPr lang="en-GB" dirty="0" smtClean="0"/>
              <a:t> </a:t>
            </a:r>
            <a:endParaRPr lang="en-GB" dirty="0"/>
          </a:p>
        </p:txBody>
      </p:sp>
      <p:pic>
        <p:nvPicPr>
          <p:cNvPr id="4" name="Content Placeholder 3"/>
          <p:cNvPicPr>
            <a:picLocks noGrp="1" noChangeAspect="1"/>
          </p:cNvPicPr>
          <p:nvPr>
            <p:ph idx="1"/>
          </p:nvPr>
        </p:nvPicPr>
        <p:blipFill>
          <a:blip r:embed="rId3"/>
          <a:stretch>
            <a:fillRect/>
          </a:stretch>
        </p:blipFill>
        <p:spPr>
          <a:xfrm>
            <a:off x="755576" y="1557338"/>
            <a:ext cx="7632847" cy="4463950"/>
          </a:xfrm>
          <a:prstGeom prst="rect">
            <a:avLst/>
          </a:prstGeom>
        </p:spPr>
      </p:pic>
    </p:spTree>
    <p:extLst>
      <p:ext uri="{BB962C8B-B14F-4D97-AF65-F5344CB8AC3E}">
        <p14:creationId xmlns:p14="http://schemas.microsoft.com/office/powerpoint/2010/main" val="278335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err="1" smtClean="0"/>
              <a:t>Encubator</a:t>
            </a:r>
            <a:r>
              <a:rPr lang="en-GB" dirty="0" smtClean="0"/>
              <a:t> activities</a:t>
            </a:r>
            <a:endParaRPr lang="en-GB" dirty="0"/>
          </a:p>
        </p:txBody>
      </p:sp>
      <p:sp>
        <p:nvSpPr>
          <p:cNvPr id="3" name="Content Placeholder 2"/>
          <p:cNvSpPr>
            <a:spLocks noGrp="1"/>
          </p:cNvSpPr>
          <p:nvPr>
            <p:ph idx="1"/>
          </p:nvPr>
        </p:nvSpPr>
        <p:spPr>
          <a:xfrm>
            <a:off x="412750" y="1556792"/>
            <a:ext cx="8229600" cy="4247108"/>
          </a:xfrm>
        </p:spPr>
        <p:txBody>
          <a:bodyPr/>
          <a:lstStyle/>
          <a:p>
            <a:r>
              <a:rPr lang="en-GB" dirty="0"/>
              <a:t>Project recruitment/evaluation</a:t>
            </a:r>
          </a:p>
          <a:p>
            <a:r>
              <a:rPr lang="en-GB" dirty="0"/>
              <a:t>Incubator </a:t>
            </a:r>
            <a:r>
              <a:rPr lang="en-GB" dirty="0" smtClean="0"/>
              <a:t>office (</a:t>
            </a:r>
            <a:r>
              <a:rPr lang="en-GB" dirty="0"/>
              <a:t>infrastructure</a:t>
            </a:r>
            <a:r>
              <a:rPr lang="en-GB" dirty="0" smtClean="0"/>
              <a:t>) or virtual</a:t>
            </a:r>
            <a:endParaRPr lang="en-GB" dirty="0"/>
          </a:p>
          <a:p>
            <a:r>
              <a:rPr lang="en-GB" dirty="0" smtClean="0"/>
              <a:t>Seed-capital</a:t>
            </a:r>
            <a:endParaRPr lang="en-GB" dirty="0"/>
          </a:p>
          <a:p>
            <a:r>
              <a:rPr lang="en-GB" dirty="0"/>
              <a:t>Business advice/coaching</a:t>
            </a:r>
          </a:p>
          <a:p>
            <a:r>
              <a:rPr lang="en-GB" dirty="0"/>
              <a:t>Professional network(advisors/consultants)</a:t>
            </a:r>
          </a:p>
          <a:p>
            <a:r>
              <a:rPr lang="en-GB" dirty="0"/>
              <a:t>Board representation, appoints </a:t>
            </a:r>
            <a:r>
              <a:rPr lang="en-GB" dirty="0" smtClean="0"/>
              <a:t>chair/working groups</a:t>
            </a:r>
            <a:endParaRPr lang="en-GB" dirty="0"/>
          </a:p>
          <a:p>
            <a:r>
              <a:rPr lang="en-GB" dirty="0"/>
              <a:t>Company formation</a:t>
            </a:r>
          </a:p>
          <a:p>
            <a:r>
              <a:rPr lang="en-GB" dirty="0"/>
              <a:t>Active shareholder/supporting the entrepreneurs</a:t>
            </a:r>
          </a:p>
          <a:p>
            <a:endParaRPr lang="en-GB" dirty="0"/>
          </a:p>
        </p:txBody>
      </p:sp>
    </p:spTree>
    <p:extLst>
      <p:ext uri="{BB962C8B-B14F-4D97-AF65-F5344CB8AC3E}">
        <p14:creationId xmlns:p14="http://schemas.microsoft.com/office/powerpoint/2010/main" val="2938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Ownership </a:t>
            </a:r>
            <a:endParaRPr lang="en-GB" dirty="0"/>
          </a:p>
        </p:txBody>
      </p:sp>
      <p:pic>
        <p:nvPicPr>
          <p:cNvPr id="4" name="Content Placeholder 3"/>
          <p:cNvPicPr>
            <a:picLocks noGrp="1" noChangeAspect="1"/>
          </p:cNvPicPr>
          <p:nvPr>
            <p:ph idx="1"/>
          </p:nvPr>
        </p:nvPicPr>
        <p:blipFill>
          <a:blip r:embed="rId3"/>
          <a:stretch>
            <a:fillRect/>
          </a:stretch>
        </p:blipFill>
        <p:spPr>
          <a:xfrm>
            <a:off x="539552" y="1268760"/>
            <a:ext cx="8085336" cy="4896544"/>
          </a:xfrm>
          <a:prstGeom prst="rect">
            <a:avLst/>
          </a:prstGeom>
        </p:spPr>
      </p:pic>
    </p:spTree>
    <p:extLst>
      <p:ext uri="{BB962C8B-B14F-4D97-AF65-F5344CB8AC3E}">
        <p14:creationId xmlns:p14="http://schemas.microsoft.com/office/powerpoint/2010/main" val="3529993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 y="332656"/>
            <a:ext cx="903649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272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err="1" smtClean="0"/>
              <a:t>Innography</a:t>
            </a:r>
            <a:r>
              <a:rPr lang="en-GB" dirty="0" smtClean="0"/>
              <a:t> – competitor landscapes</a:t>
            </a:r>
            <a:endParaRPr lang="en-GB" dirty="0"/>
          </a:p>
        </p:txBody>
      </p:sp>
      <p:pic>
        <p:nvPicPr>
          <p:cNvPr id="4" name="Content Placeholder 3"/>
          <p:cNvPicPr>
            <a:picLocks noGrp="1" noChangeAspect="1"/>
          </p:cNvPicPr>
          <p:nvPr>
            <p:ph idx="1"/>
          </p:nvPr>
        </p:nvPicPr>
        <p:blipFill>
          <a:blip r:embed="rId3"/>
          <a:stretch>
            <a:fillRect/>
          </a:stretch>
        </p:blipFill>
        <p:spPr>
          <a:xfrm>
            <a:off x="428211" y="1340768"/>
            <a:ext cx="8229599" cy="4504866"/>
          </a:xfrm>
          <a:prstGeom prst="rect">
            <a:avLst/>
          </a:prstGeom>
        </p:spPr>
      </p:pic>
      <p:sp>
        <p:nvSpPr>
          <p:cNvPr id="5" name="Rectangle 4"/>
          <p:cNvSpPr/>
          <p:nvPr/>
        </p:nvSpPr>
        <p:spPr>
          <a:xfrm>
            <a:off x="428211" y="5925328"/>
            <a:ext cx="8353176" cy="369332"/>
          </a:xfrm>
          <a:prstGeom prst="rect">
            <a:avLst/>
          </a:prstGeom>
        </p:spPr>
        <p:txBody>
          <a:bodyPr wrap="square">
            <a:spAutoFit/>
          </a:bodyPr>
          <a:lstStyle/>
          <a:p>
            <a:r>
              <a:rPr lang="en-GB" dirty="0"/>
              <a:t>Identify competitors in technology market and determine ownership position</a:t>
            </a:r>
          </a:p>
        </p:txBody>
      </p:sp>
    </p:spTree>
    <p:extLst>
      <p:ext uri="{BB962C8B-B14F-4D97-AF65-F5344CB8AC3E}">
        <p14:creationId xmlns:p14="http://schemas.microsoft.com/office/powerpoint/2010/main" val="3850783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Business model canvas</a:t>
            </a:r>
            <a:endParaRPr lang="en-GB" dirty="0"/>
          </a:p>
        </p:txBody>
      </p:sp>
      <p:pic>
        <p:nvPicPr>
          <p:cNvPr id="4" name="Content Placeholder 3"/>
          <p:cNvPicPr>
            <a:picLocks noGrp="1" noChangeAspect="1"/>
          </p:cNvPicPr>
          <p:nvPr>
            <p:ph idx="1"/>
          </p:nvPr>
        </p:nvPicPr>
        <p:blipFill>
          <a:blip r:embed="rId3"/>
          <a:stretch>
            <a:fillRect/>
          </a:stretch>
        </p:blipFill>
        <p:spPr>
          <a:xfrm>
            <a:off x="251520" y="1196752"/>
            <a:ext cx="8568952" cy="5040560"/>
          </a:xfrm>
          <a:prstGeom prst="rect">
            <a:avLst/>
          </a:prstGeom>
        </p:spPr>
      </p:pic>
    </p:spTree>
    <p:extLst>
      <p:ext uri="{BB962C8B-B14F-4D97-AF65-F5344CB8AC3E}">
        <p14:creationId xmlns:p14="http://schemas.microsoft.com/office/powerpoint/2010/main" val="3230140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260648"/>
            <a:ext cx="8859838"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54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750"/>
            <a:ext cx="8856984"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678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nterprise\Marketing\Photos\DOY YEC Photos\IMG_0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81000"/>
            <a:ext cx="6023650" cy="34800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Enterprise\Marketing\Photos\Social Storm 2015 Pic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78816"/>
            <a:ext cx="3528392" cy="5786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nterprise\Marketing\Photos\DOY YEC Photos\IMG_07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924944"/>
            <a:ext cx="5184576"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Enterprise\Marketing\Photos\3M BIC\3M Buckley Innovation Centre Gla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077072"/>
            <a:ext cx="352839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650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51" y="306333"/>
            <a:ext cx="8053661" cy="492443"/>
          </a:xfrm>
        </p:spPr>
        <p:txBody>
          <a:bodyPr/>
          <a:lstStyle/>
          <a:p>
            <a:r>
              <a:rPr lang="en-GB" sz="3200" spc="60" dirty="0"/>
              <a:t>Huddersfield </a:t>
            </a:r>
            <a:r>
              <a:rPr lang="en-GB" sz="3200" spc="65" dirty="0"/>
              <a:t>Eagle </a:t>
            </a:r>
            <a:r>
              <a:rPr lang="en-GB" sz="3200" spc="60" dirty="0"/>
              <a:t>Lab:  </a:t>
            </a:r>
            <a:r>
              <a:rPr lang="en-GB" sz="3200" spc="70" dirty="0"/>
              <a:t>Shared</a:t>
            </a:r>
            <a:r>
              <a:rPr lang="en-GB" sz="3200" spc="-110" dirty="0"/>
              <a:t> </a:t>
            </a:r>
            <a:r>
              <a:rPr lang="en-GB" sz="3200" spc="90" dirty="0"/>
              <a:t>Aims</a:t>
            </a:r>
            <a:endParaRPr lang="en-GB" sz="3200" dirty="0"/>
          </a:p>
        </p:txBody>
      </p:sp>
      <p:sp>
        <p:nvSpPr>
          <p:cNvPr id="5" name="TextBox 4"/>
          <p:cNvSpPr txBox="1"/>
          <p:nvPr/>
        </p:nvSpPr>
        <p:spPr>
          <a:xfrm>
            <a:off x="492369" y="798768"/>
            <a:ext cx="8299938" cy="2031325"/>
          </a:xfrm>
          <a:prstGeom prst="rect">
            <a:avLst/>
          </a:prstGeom>
          <a:noFill/>
        </p:spPr>
        <p:txBody>
          <a:bodyPr wrap="square" rtlCol="0">
            <a:spAutoFit/>
          </a:bodyPr>
          <a:lstStyle/>
          <a:p>
            <a:pPr marL="298450" indent="-285750">
              <a:buFont typeface="Arial" panose="020B0604020202020204" pitchFamily="34" charset="0"/>
              <a:buChar char="•"/>
            </a:pPr>
            <a:r>
              <a:rPr lang="en-GB" spc="-5" dirty="0">
                <a:solidFill>
                  <a:prstClr val="black"/>
                </a:solidFill>
                <a:cs typeface="Calibri"/>
              </a:rPr>
              <a:t>to create </a:t>
            </a:r>
            <a:r>
              <a:rPr lang="en-GB" spc="30" dirty="0">
                <a:solidFill>
                  <a:prstClr val="black"/>
                </a:solidFill>
                <a:cs typeface="Calibri"/>
              </a:rPr>
              <a:t>a </a:t>
            </a:r>
            <a:r>
              <a:rPr lang="en-GB" spc="20" dirty="0">
                <a:solidFill>
                  <a:prstClr val="black"/>
                </a:solidFill>
                <a:cs typeface="Calibri"/>
              </a:rPr>
              <a:t>digitally-focused </a:t>
            </a:r>
            <a:r>
              <a:rPr lang="en-GB" spc="25" dirty="0">
                <a:solidFill>
                  <a:prstClr val="black"/>
                </a:solidFill>
                <a:cs typeface="Calibri"/>
              </a:rPr>
              <a:t>space, </a:t>
            </a:r>
            <a:r>
              <a:rPr lang="en-GB" spc="15" dirty="0">
                <a:solidFill>
                  <a:prstClr val="black"/>
                </a:solidFill>
                <a:cs typeface="Calibri"/>
              </a:rPr>
              <a:t>containing </a:t>
            </a:r>
            <a:r>
              <a:rPr lang="en-GB" spc="30" dirty="0">
                <a:solidFill>
                  <a:prstClr val="black"/>
                </a:solidFill>
                <a:cs typeface="Calibri"/>
              </a:rPr>
              <a:t>a </a:t>
            </a:r>
            <a:r>
              <a:rPr lang="en-GB" dirty="0">
                <a:solidFill>
                  <a:prstClr val="black"/>
                </a:solidFill>
                <a:cs typeface="Calibri"/>
              </a:rPr>
              <a:t>flexible </a:t>
            </a:r>
            <a:r>
              <a:rPr lang="en-GB" spc="5" dirty="0">
                <a:solidFill>
                  <a:prstClr val="black"/>
                </a:solidFill>
                <a:cs typeface="Calibri"/>
              </a:rPr>
              <a:t>hybrid </a:t>
            </a:r>
            <a:r>
              <a:rPr lang="en-GB" dirty="0">
                <a:solidFill>
                  <a:prstClr val="black"/>
                </a:solidFill>
                <a:cs typeface="Calibri"/>
              </a:rPr>
              <a:t>of </a:t>
            </a:r>
            <a:r>
              <a:rPr lang="en-GB" spc="15" dirty="0">
                <a:solidFill>
                  <a:prstClr val="black"/>
                </a:solidFill>
                <a:cs typeface="Calibri"/>
              </a:rPr>
              <a:t>functions, </a:t>
            </a:r>
            <a:r>
              <a:rPr lang="en-GB" spc="10" dirty="0">
                <a:solidFill>
                  <a:prstClr val="black"/>
                </a:solidFill>
                <a:cs typeface="Calibri"/>
              </a:rPr>
              <a:t>that </a:t>
            </a:r>
            <a:r>
              <a:rPr lang="en-GB" spc="-5" dirty="0">
                <a:solidFill>
                  <a:prstClr val="black"/>
                </a:solidFill>
                <a:cs typeface="Calibri"/>
              </a:rPr>
              <a:t>will </a:t>
            </a:r>
            <a:r>
              <a:rPr lang="en-GB" dirty="0">
                <a:solidFill>
                  <a:prstClr val="black"/>
                </a:solidFill>
                <a:cs typeface="Calibri"/>
              </a:rPr>
              <a:t>inspire </a:t>
            </a:r>
            <a:r>
              <a:rPr lang="en-GB" spc="15" dirty="0">
                <a:solidFill>
                  <a:prstClr val="black"/>
                </a:solidFill>
                <a:cs typeface="Calibri"/>
              </a:rPr>
              <a:t>the </a:t>
            </a:r>
            <a:r>
              <a:rPr lang="en-GB" spc="20" dirty="0">
                <a:solidFill>
                  <a:prstClr val="black"/>
                </a:solidFill>
                <a:cs typeface="Calibri"/>
              </a:rPr>
              <a:t>next </a:t>
            </a:r>
            <a:r>
              <a:rPr lang="en-GB" spc="10" dirty="0">
                <a:solidFill>
                  <a:prstClr val="black"/>
                </a:solidFill>
                <a:cs typeface="Calibri"/>
              </a:rPr>
              <a:t>generation </a:t>
            </a:r>
            <a:r>
              <a:rPr lang="en-GB" dirty="0">
                <a:solidFill>
                  <a:prstClr val="black"/>
                </a:solidFill>
                <a:cs typeface="Calibri"/>
              </a:rPr>
              <a:t>of </a:t>
            </a:r>
            <a:r>
              <a:rPr lang="en-GB" spc="25" dirty="0">
                <a:solidFill>
                  <a:prstClr val="black"/>
                </a:solidFill>
                <a:cs typeface="Calibri"/>
              </a:rPr>
              <a:t>students </a:t>
            </a:r>
            <a:r>
              <a:rPr lang="en-GB" spc="30" dirty="0">
                <a:solidFill>
                  <a:prstClr val="black"/>
                </a:solidFill>
                <a:cs typeface="Calibri"/>
              </a:rPr>
              <a:t>and </a:t>
            </a:r>
            <a:r>
              <a:rPr lang="en-GB" dirty="0">
                <a:solidFill>
                  <a:prstClr val="black"/>
                </a:solidFill>
                <a:cs typeface="Calibri"/>
              </a:rPr>
              <a:t>entrepreneurs </a:t>
            </a:r>
            <a:r>
              <a:rPr lang="en-GB" spc="-15" dirty="0">
                <a:solidFill>
                  <a:prstClr val="black"/>
                </a:solidFill>
                <a:cs typeface="Calibri"/>
              </a:rPr>
              <a:t>into </a:t>
            </a:r>
            <a:r>
              <a:rPr lang="en-GB" spc="25" dirty="0">
                <a:solidFill>
                  <a:prstClr val="black"/>
                </a:solidFill>
                <a:cs typeface="Calibri"/>
              </a:rPr>
              <a:t>a </a:t>
            </a:r>
            <a:r>
              <a:rPr lang="en-GB" dirty="0">
                <a:solidFill>
                  <a:prstClr val="black"/>
                </a:solidFill>
                <a:cs typeface="Calibri"/>
              </a:rPr>
              <a:t>career </a:t>
            </a:r>
            <a:r>
              <a:rPr lang="en-GB" spc="5" dirty="0">
                <a:solidFill>
                  <a:prstClr val="black"/>
                </a:solidFill>
                <a:cs typeface="Calibri"/>
              </a:rPr>
              <a:t>in </a:t>
            </a:r>
            <a:r>
              <a:rPr lang="en-GB" spc="35" dirty="0">
                <a:solidFill>
                  <a:prstClr val="black"/>
                </a:solidFill>
                <a:cs typeface="Calibri"/>
              </a:rPr>
              <a:t>making </a:t>
            </a:r>
            <a:r>
              <a:rPr lang="en-GB" spc="30" dirty="0">
                <a:solidFill>
                  <a:prstClr val="black"/>
                </a:solidFill>
                <a:cs typeface="Calibri"/>
              </a:rPr>
              <a:t>and </a:t>
            </a:r>
            <a:r>
              <a:rPr lang="en-GB" spc="240" dirty="0">
                <a:solidFill>
                  <a:prstClr val="black"/>
                </a:solidFill>
                <a:cs typeface="Calibri"/>
              </a:rPr>
              <a:t> </a:t>
            </a:r>
            <a:r>
              <a:rPr lang="en-GB" spc="20" dirty="0">
                <a:solidFill>
                  <a:prstClr val="black"/>
                </a:solidFill>
                <a:cs typeface="Calibri"/>
              </a:rPr>
              <a:t>manufacturing.</a:t>
            </a:r>
            <a:endParaRPr lang="en-GB" dirty="0">
              <a:solidFill>
                <a:prstClr val="black"/>
              </a:solidFill>
              <a:cs typeface="Calibri"/>
            </a:endParaRPr>
          </a:p>
          <a:p>
            <a:pPr marL="298450" indent="-285750">
              <a:buFont typeface="Arial" panose="020B0604020202020204" pitchFamily="34" charset="0"/>
              <a:buChar char="•"/>
            </a:pPr>
            <a:r>
              <a:rPr lang="en-GB" spc="-5" dirty="0">
                <a:solidFill>
                  <a:prstClr val="black"/>
                </a:solidFill>
                <a:cs typeface="Calibri"/>
              </a:rPr>
              <a:t>to create a world class facility that acts as a hub for the Huddersfield’s digital and ‘maker’ community, inspiring them to  create, innovate and grow whilst complimenting the existing local ecosystem</a:t>
            </a:r>
          </a:p>
          <a:p>
            <a:pPr marL="298450" indent="-285750">
              <a:buFont typeface="Arial" panose="020B0604020202020204" pitchFamily="34" charset="0"/>
              <a:buChar char="•"/>
            </a:pPr>
            <a:r>
              <a:rPr lang="en-GB" spc="-5" dirty="0">
                <a:solidFill>
                  <a:prstClr val="black"/>
                </a:solidFill>
                <a:cs typeface="Calibri"/>
              </a:rPr>
              <a:t>four core functions:</a:t>
            </a:r>
          </a:p>
        </p:txBody>
      </p:sp>
      <p:graphicFrame>
        <p:nvGraphicFramePr>
          <p:cNvPr id="6" name="Diagram 5"/>
          <p:cNvGraphicFramePr/>
          <p:nvPr>
            <p:extLst>
              <p:ext uri="{D42A27DB-BD31-4B8C-83A1-F6EECF244321}">
                <p14:modId xmlns:p14="http://schemas.microsoft.com/office/powerpoint/2010/main" val="1673103142"/>
              </p:ext>
            </p:extLst>
          </p:nvPr>
        </p:nvGraphicFramePr>
        <p:xfrm>
          <a:off x="2627788" y="2822966"/>
          <a:ext cx="4692425" cy="3875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owchart: Connector 6"/>
          <p:cNvSpPr/>
          <p:nvPr/>
        </p:nvSpPr>
        <p:spPr>
          <a:xfrm>
            <a:off x="4067944" y="3861048"/>
            <a:ext cx="1758462" cy="1981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Maker Space</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677" y="5638800"/>
            <a:ext cx="2890240" cy="1059674"/>
          </a:xfrm>
          <a:prstGeom prst="rect">
            <a:avLst/>
          </a:prstGeom>
        </p:spPr>
      </p:pic>
    </p:spTree>
    <p:extLst>
      <p:ext uri="{BB962C8B-B14F-4D97-AF65-F5344CB8AC3E}">
        <p14:creationId xmlns:p14="http://schemas.microsoft.com/office/powerpoint/2010/main" val="207817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a:xfrm>
            <a:off x="412750" y="1700808"/>
            <a:ext cx="8229600" cy="4103092"/>
          </a:xfrm>
        </p:spPr>
        <p:txBody>
          <a:bodyPr/>
          <a:lstStyle/>
          <a:p>
            <a:r>
              <a:rPr lang="en-GB" dirty="0" smtClean="0"/>
              <a:t>Changing the enterprise culture and alignment of supportive eco-systems</a:t>
            </a:r>
          </a:p>
          <a:p>
            <a:r>
              <a:rPr lang="en-GB" dirty="0" smtClean="0"/>
              <a:t>Technology Innovation &amp; Entrepreneurship Programme</a:t>
            </a:r>
          </a:p>
          <a:p>
            <a:r>
              <a:rPr lang="en-GB" dirty="0" smtClean="0"/>
              <a:t>Combining incubation and enterprise  - ‘</a:t>
            </a:r>
            <a:r>
              <a:rPr lang="en-GB" b="1" i="1" dirty="0" err="1" smtClean="0"/>
              <a:t>Encubation</a:t>
            </a:r>
            <a:r>
              <a:rPr lang="en-GB" b="1" i="1" dirty="0" smtClean="0"/>
              <a:t>’</a:t>
            </a:r>
          </a:p>
          <a:p>
            <a:r>
              <a:rPr lang="en-GB" dirty="0" smtClean="0"/>
              <a:t>Huddersfield University support models:</a:t>
            </a:r>
          </a:p>
          <a:p>
            <a:pPr lvl="1"/>
            <a:r>
              <a:rPr lang="en-GB" dirty="0" smtClean="0"/>
              <a:t>3M BIC</a:t>
            </a:r>
          </a:p>
          <a:p>
            <a:pPr lvl="1"/>
            <a:r>
              <a:rPr lang="en-GB" dirty="0" smtClean="0"/>
              <a:t>DOYYEC</a:t>
            </a:r>
          </a:p>
          <a:p>
            <a:pPr lvl="1"/>
            <a:r>
              <a:rPr lang="en-GB" dirty="0" smtClean="0"/>
              <a:t>EAGLE LAB</a:t>
            </a:r>
          </a:p>
          <a:p>
            <a:pPr lvl="1"/>
            <a:r>
              <a:rPr lang="en-GB" dirty="0" smtClean="0"/>
              <a:t>Y ACCELERATOR</a:t>
            </a:r>
          </a:p>
          <a:p>
            <a:pPr lvl="1"/>
            <a:r>
              <a:rPr lang="en-GB" dirty="0" err="1" smtClean="0"/>
              <a:t>TANi</a:t>
            </a:r>
            <a:endParaRPr lang="en-GB" dirty="0" smtClean="0"/>
          </a:p>
          <a:p>
            <a:pPr marL="0" indent="0">
              <a:buNone/>
            </a:pPr>
            <a:endParaRPr lang="en-GB" dirty="0" smtClean="0"/>
          </a:p>
          <a:p>
            <a:endParaRPr lang="en-GB" b="1" i="1" dirty="0" smtClean="0"/>
          </a:p>
          <a:p>
            <a:endParaRPr lang="en-GB" dirty="0"/>
          </a:p>
        </p:txBody>
      </p:sp>
    </p:spTree>
    <p:extLst>
      <p:ext uri="{BB962C8B-B14F-4D97-AF65-F5344CB8AC3E}">
        <p14:creationId xmlns:p14="http://schemas.microsoft.com/office/powerpoint/2010/main" val="6332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8474" y="6224587"/>
            <a:ext cx="8004517" cy="0"/>
          </a:xfrm>
          <a:custGeom>
            <a:avLst/>
            <a:gdLst/>
            <a:ahLst/>
            <a:cxnLst/>
            <a:rect l="l" t="t" r="r" b="b"/>
            <a:pathLst>
              <a:path w="8671560">
                <a:moveTo>
                  <a:pt x="0" y="0"/>
                </a:moveTo>
                <a:lnTo>
                  <a:pt x="8670988" y="0"/>
                </a:lnTo>
              </a:path>
            </a:pathLst>
          </a:custGeom>
          <a:ln w="12700">
            <a:solidFill>
              <a:srgbClr val="00ADEE"/>
            </a:solidFill>
          </a:ln>
        </p:spPr>
        <p:txBody>
          <a:bodyPr wrap="square" lIns="0" tIns="0" rIns="0" bIns="0" rtlCol="0"/>
          <a:lstStyle/>
          <a:p>
            <a:endParaRPr>
              <a:solidFill>
                <a:prstClr val="black"/>
              </a:solidFill>
            </a:endParaRPr>
          </a:p>
        </p:txBody>
      </p:sp>
      <p:sp>
        <p:nvSpPr>
          <p:cNvPr id="5" name="object 5"/>
          <p:cNvSpPr txBox="1">
            <a:spLocks noGrp="1"/>
          </p:cNvSpPr>
          <p:nvPr>
            <p:ph type="title"/>
          </p:nvPr>
        </p:nvSpPr>
        <p:spPr>
          <a:xfrm>
            <a:off x="492369" y="177898"/>
            <a:ext cx="7666704" cy="287020"/>
          </a:xfrm>
          <a:prstGeom prst="rect">
            <a:avLst/>
          </a:prstGeom>
        </p:spPr>
        <p:txBody>
          <a:bodyPr vert="horz" wrap="square" lIns="0" tIns="0" rIns="0" bIns="0" rtlCol="0">
            <a:spAutoFit/>
          </a:bodyPr>
          <a:lstStyle/>
          <a:p>
            <a:pPr marL="12700">
              <a:lnSpc>
                <a:spcPct val="100000"/>
              </a:lnSpc>
            </a:pPr>
            <a:r>
              <a:rPr spc="60" dirty="0"/>
              <a:t>Huddersfield </a:t>
            </a:r>
            <a:r>
              <a:rPr spc="65" dirty="0"/>
              <a:t>Eagle </a:t>
            </a:r>
            <a:r>
              <a:rPr spc="60" dirty="0"/>
              <a:t>Lab:  </a:t>
            </a:r>
            <a:r>
              <a:rPr lang="en-GB" spc="70" dirty="0"/>
              <a:t>Core Functions</a:t>
            </a:r>
            <a:endParaRPr spc="90" dirty="0"/>
          </a:p>
        </p:txBody>
      </p:sp>
      <p:sp>
        <p:nvSpPr>
          <p:cNvPr id="13" name="object 13"/>
          <p:cNvSpPr/>
          <p:nvPr/>
        </p:nvSpPr>
        <p:spPr>
          <a:xfrm>
            <a:off x="6286711" y="1182039"/>
            <a:ext cx="2297116" cy="2649924"/>
          </a:xfrm>
          <a:custGeom>
            <a:avLst/>
            <a:gdLst/>
            <a:ahLst/>
            <a:cxnLst/>
            <a:rect l="l" t="t" r="r" b="b"/>
            <a:pathLst>
              <a:path w="2345690" h="2625090">
                <a:moveTo>
                  <a:pt x="2093468" y="0"/>
                </a:moveTo>
                <a:lnTo>
                  <a:pt x="252222" y="0"/>
                </a:lnTo>
                <a:lnTo>
                  <a:pt x="206879" y="4067"/>
                </a:lnTo>
                <a:lnTo>
                  <a:pt x="164205" y="15793"/>
                </a:lnTo>
                <a:lnTo>
                  <a:pt x="124911" y="34464"/>
                </a:lnTo>
                <a:lnTo>
                  <a:pt x="89710" y="59365"/>
                </a:lnTo>
                <a:lnTo>
                  <a:pt x="59312" y="89784"/>
                </a:lnTo>
                <a:lnTo>
                  <a:pt x="34431" y="125005"/>
                </a:lnTo>
                <a:lnTo>
                  <a:pt x="15777" y="164316"/>
                </a:lnTo>
                <a:lnTo>
                  <a:pt x="4062" y="207001"/>
                </a:lnTo>
                <a:lnTo>
                  <a:pt x="0" y="252349"/>
                </a:lnTo>
                <a:lnTo>
                  <a:pt x="0" y="2372233"/>
                </a:lnTo>
                <a:lnTo>
                  <a:pt x="4062" y="2417577"/>
                </a:lnTo>
                <a:lnTo>
                  <a:pt x="15777" y="2460257"/>
                </a:lnTo>
                <a:lnTo>
                  <a:pt x="34431" y="2499559"/>
                </a:lnTo>
                <a:lnTo>
                  <a:pt x="59312" y="2534771"/>
                </a:lnTo>
                <a:lnTo>
                  <a:pt x="89710" y="2565179"/>
                </a:lnTo>
                <a:lnTo>
                  <a:pt x="124911" y="2590070"/>
                </a:lnTo>
                <a:lnTo>
                  <a:pt x="164205" y="2608733"/>
                </a:lnTo>
                <a:lnTo>
                  <a:pt x="206879" y="2620453"/>
                </a:lnTo>
                <a:lnTo>
                  <a:pt x="252222" y="2624518"/>
                </a:lnTo>
                <a:lnTo>
                  <a:pt x="2093468" y="2624518"/>
                </a:lnTo>
                <a:lnTo>
                  <a:pt x="2138810" y="2620453"/>
                </a:lnTo>
                <a:lnTo>
                  <a:pt x="2181484" y="2608733"/>
                </a:lnTo>
                <a:lnTo>
                  <a:pt x="2220778" y="2590070"/>
                </a:lnTo>
                <a:lnTo>
                  <a:pt x="2255979" y="2565179"/>
                </a:lnTo>
                <a:lnTo>
                  <a:pt x="2286377" y="2534771"/>
                </a:lnTo>
                <a:lnTo>
                  <a:pt x="2311258" y="2499559"/>
                </a:lnTo>
                <a:lnTo>
                  <a:pt x="2329912" y="2460257"/>
                </a:lnTo>
                <a:lnTo>
                  <a:pt x="2341627" y="2417577"/>
                </a:lnTo>
                <a:lnTo>
                  <a:pt x="2345690" y="2372233"/>
                </a:lnTo>
                <a:lnTo>
                  <a:pt x="2345690" y="252349"/>
                </a:lnTo>
                <a:lnTo>
                  <a:pt x="2341627" y="207001"/>
                </a:lnTo>
                <a:lnTo>
                  <a:pt x="2329912" y="164316"/>
                </a:lnTo>
                <a:lnTo>
                  <a:pt x="2311258" y="125005"/>
                </a:lnTo>
                <a:lnTo>
                  <a:pt x="2286377" y="89784"/>
                </a:lnTo>
                <a:lnTo>
                  <a:pt x="2255979" y="59365"/>
                </a:lnTo>
                <a:lnTo>
                  <a:pt x="2220778" y="34464"/>
                </a:lnTo>
                <a:lnTo>
                  <a:pt x="2181484" y="15793"/>
                </a:lnTo>
                <a:lnTo>
                  <a:pt x="2138810" y="4067"/>
                </a:lnTo>
                <a:lnTo>
                  <a:pt x="2093468" y="0"/>
                </a:lnTo>
                <a:close/>
              </a:path>
            </a:pathLst>
          </a:custGeom>
          <a:solidFill>
            <a:srgbClr val="F1F1F1"/>
          </a:solidFill>
        </p:spPr>
        <p:txBody>
          <a:bodyPr wrap="square" lIns="0" tIns="0" rIns="0" bIns="0" rtlCol="0"/>
          <a:lstStyle/>
          <a:p>
            <a:endParaRPr>
              <a:solidFill>
                <a:prstClr val="black"/>
              </a:solidFill>
            </a:endParaRPr>
          </a:p>
        </p:txBody>
      </p:sp>
      <p:grpSp>
        <p:nvGrpSpPr>
          <p:cNvPr id="49" name="Group 48"/>
          <p:cNvGrpSpPr/>
          <p:nvPr/>
        </p:nvGrpSpPr>
        <p:grpSpPr>
          <a:xfrm>
            <a:off x="3398185" y="1142391"/>
            <a:ext cx="2571054" cy="2689575"/>
            <a:chOff x="802415" y="690473"/>
            <a:chExt cx="2498556" cy="2586127"/>
          </a:xfrm>
        </p:grpSpPr>
        <p:sp>
          <p:nvSpPr>
            <p:cNvPr id="6" name="object 6"/>
            <p:cNvSpPr/>
            <p:nvPr/>
          </p:nvSpPr>
          <p:spPr>
            <a:xfrm>
              <a:off x="802415" y="690473"/>
              <a:ext cx="2473436" cy="2586127"/>
            </a:xfrm>
            <a:custGeom>
              <a:avLst/>
              <a:gdLst/>
              <a:ahLst/>
              <a:cxnLst/>
              <a:rect l="l" t="t" r="r" b="b"/>
              <a:pathLst>
                <a:path w="2346325" h="2625090">
                  <a:moveTo>
                    <a:pt x="2093468" y="0"/>
                  </a:moveTo>
                  <a:lnTo>
                    <a:pt x="252285" y="0"/>
                  </a:lnTo>
                  <a:lnTo>
                    <a:pt x="206937" y="4067"/>
                  </a:lnTo>
                  <a:lnTo>
                    <a:pt x="164255" y="15793"/>
                  </a:lnTo>
                  <a:lnTo>
                    <a:pt x="124952" y="34464"/>
                  </a:lnTo>
                  <a:lnTo>
                    <a:pt x="89741" y="59365"/>
                  </a:lnTo>
                  <a:lnTo>
                    <a:pt x="59334" y="89784"/>
                  </a:lnTo>
                  <a:lnTo>
                    <a:pt x="34444" y="125005"/>
                  </a:lnTo>
                  <a:lnTo>
                    <a:pt x="15783" y="164316"/>
                  </a:lnTo>
                  <a:lnTo>
                    <a:pt x="4064" y="207001"/>
                  </a:lnTo>
                  <a:lnTo>
                    <a:pt x="0" y="252349"/>
                  </a:lnTo>
                  <a:lnTo>
                    <a:pt x="0" y="2372233"/>
                  </a:lnTo>
                  <a:lnTo>
                    <a:pt x="4064" y="2417577"/>
                  </a:lnTo>
                  <a:lnTo>
                    <a:pt x="15783" y="2460257"/>
                  </a:lnTo>
                  <a:lnTo>
                    <a:pt x="34444" y="2499559"/>
                  </a:lnTo>
                  <a:lnTo>
                    <a:pt x="59334" y="2534771"/>
                  </a:lnTo>
                  <a:lnTo>
                    <a:pt x="89741" y="2565179"/>
                  </a:lnTo>
                  <a:lnTo>
                    <a:pt x="124952" y="2590070"/>
                  </a:lnTo>
                  <a:lnTo>
                    <a:pt x="164255" y="2608733"/>
                  </a:lnTo>
                  <a:lnTo>
                    <a:pt x="206937" y="2620453"/>
                  </a:lnTo>
                  <a:lnTo>
                    <a:pt x="252285" y="2624518"/>
                  </a:lnTo>
                  <a:lnTo>
                    <a:pt x="2093468" y="2624518"/>
                  </a:lnTo>
                  <a:lnTo>
                    <a:pt x="2138815" y="2620453"/>
                  </a:lnTo>
                  <a:lnTo>
                    <a:pt x="2181500" y="2608733"/>
                  </a:lnTo>
                  <a:lnTo>
                    <a:pt x="2220811" y="2590070"/>
                  </a:lnTo>
                  <a:lnTo>
                    <a:pt x="2256032" y="2565179"/>
                  </a:lnTo>
                  <a:lnTo>
                    <a:pt x="2286451" y="2534771"/>
                  </a:lnTo>
                  <a:lnTo>
                    <a:pt x="2311352" y="2499559"/>
                  </a:lnTo>
                  <a:lnTo>
                    <a:pt x="2330023" y="2460257"/>
                  </a:lnTo>
                  <a:lnTo>
                    <a:pt x="2341749" y="2417577"/>
                  </a:lnTo>
                  <a:lnTo>
                    <a:pt x="2345817" y="2372233"/>
                  </a:lnTo>
                  <a:lnTo>
                    <a:pt x="2345817" y="252349"/>
                  </a:lnTo>
                  <a:lnTo>
                    <a:pt x="2341749" y="207001"/>
                  </a:lnTo>
                  <a:lnTo>
                    <a:pt x="2330023" y="164316"/>
                  </a:lnTo>
                  <a:lnTo>
                    <a:pt x="2311352" y="125005"/>
                  </a:lnTo>
                  <a:lnTo>
                    <a:pt x="2286451" y="89784"/>
                  </a:lnTo>
                  <a:lnTo>
                    <a:pt x="2256032" y="59365"/>
                  </a:lnTo>
                  <a:lnTo>
                    <a:pt x="2220811" y="34464"/>
                  </a:lnTo>
                  <a:lnTo>
                    <a:pt x="2181500" y="15793"/>
                  </a:lnTo>
                  <a:lnTo>
                    <a:pt x="2138815" y="4067"/>
                  </a:lnTo>
                  <a:lnTo>
                    <a:pt x="2093468" y="0"/>
                  </a:lnTo>
                  <a:close/>
                </a:path>
              </a:pathLst>
            </a:custGeom>
            <a:solidFill>
              <a:srgbClr val="F1F1F1"/>
            </a:solidFill>
          </p:spPr>
          <p:txBody>
            <a:bodyPr wrap="square" lIns="0" tIns="0" rIns="0" bIns="0" rtlCol="0"/>
            <a:lstStyle/>
            <a:p>
              <a:endParaRPr>
                <a:solidFill>
                  <a:prstClr val="black"/>
                </a:solidFill>
              </a:endParaRPr>
            </a:p>
          </p:txBody>
        </p:sp>
        <p:sp>
          <p:nvSpPr>
            <p:cNvPr id="7" name="object 7"/>
            <p:cNvSpPr/>
            <p:nvPr/>
          </p:nvSpPr>
          <p:spPr>
            <a:xfrm>
              <a:off x="826833" y="728599"/>
              <a:ext cx="2474138" cy="2548001"/>
            </a:xfrm>
            <a:custGeom>
              <a:avLst/>
              <a:gdLst/>
              <a:ahLst/>
              <a:cxnLst/>
              <a:rect l="l" t="t" r="r" b="b"/>
              <a:pathLst>
                <a:path w="2346325" h="2625090">
                  <a:moveTo>
                    <a:pt x="0" y="252349"/>
                  </a:moveTo>
                  <a:lnTo>
                    <a:pt x="4064" y="207001"/>
                  </a:lnTo>
                  <a:lnTo>
                    <a:pt x="15783" y="164316"/>
                  </a:lnTo>
                  <a:lnTo>
                    <a:pt x="34444" y="125005"/>
                  </a:lnTo>
                  <a:lnTo>
                    <a:pt x="59334" y="89784"/>
                  </a:lnTo>
                  <a:lnTo>
                    <a:pt x="89741" y="59365"/>
                  </a:lnTo>
                  <a:lnTo>
                    <a:pt x="124952" y="34464"/>
                  </a:lnTo>
                  <a:lnTo>
                    <a:pt x="164255" y="15793"/>
                  </a:lnTo>
                  <a:lnTo>
                    <a:pt x="206937" y="4067"/>
                  </a:lnTo>
                  <a:lnTo>
                    <a:pt x="252285" y="0"/>
                  </a:lnTo>
                  <a:lnTo>
                    <a:pt x="2093468" y="0"/>
                  </a:lnTo>
                  <a:lnTo>
                    <a:pt x="2138815" y="4067"/>
                  </a:lnTo>
                  <a:lnTo>
                    <a:pt x="2181500" y="15793"/>
                  </a:lnTo>
                  <a:lnTo>
                    <a:pt x="2220811" y="34464"/>
                  </a:lnTo>
                  <a:lnTo>
                    <a:pt x="2256032" y="59365"/>
                  </a:lnTo>
                  <a:lnTo>
                    <a:pt x="2286451" y="89784"/>
                  </a:lnTo>
                  <a:lnTo>
                    <a:pt x="2311352" y="125005"/>
                  </a:lnTo>
                  <a:lnTo>
                    <a:pt x="2330023" y="164316"/>
                  </a:lnTo>
                  <a:lnTo>
                    <a:pt x="2341749" y="207001"/>
                  </a:lnTo>
                  <a:lnTo>
                    <a:pt x="2345817" y="252349"/>
                  </a:lnTo>
                  <a:lnTo>
                    <a:pt x="2345817" y="2372233"/>
                  </a:lnTo>
                  <a:lnTo>
                    <a:pt x="2341749" y="2417577"/>
                  </a:lnTo>
                  <a:lnTo>
                    <a:pt x="2330023" y="2460257"/>
                  </a:lnTo>
                  <a:lnTo>
                    <a:pt x="2311352" y="2499559"/>
                  </a:lnTo>
                  <a:lnTo>
                    <a:pt x="2286451" y="2534771"/>
                  </a:lnTo>
                  <a:lnTo>
                    <a:pt x="2256032" y="2565179"/>
                  </a:lnTo>
                  <a:lnTo>
                    <a:pt x="2220811" y="2590070"/>
                  </a:lnTo>
                  <a:lnTo>
                    <a:pt x="2181500" y="2608733"/>
                  </a:lnTo>
                  <a:lnTo>
                    <a:pt x="2138815" y="2620453"/>
                  </a:lnTo>
                  <a:lnTo>
                    <a:pt x="2093468" y="2624518"/>
                  </a:lnTo>
                  <a:lnTo>
                    <a:pt x="252285" y="2624518"/>
                  </a:lnTo>
                  <a:lnTo>
                    <a:pt x="206937" y="2620453"/>
                  </a:lnTo>
                  <a:lnTo>
                    <a:pt x="164255" y="2608733"/>
                  </a:lnTo>
                  <a:lnTo>
                    <a:pt x="124952" y="2590070"/>
                  </a:lnTo>
                  <a:lnTo>
                    <a:pt x="89741" y="2565179"/>
                  </a:lnTo>
                  <a:lnTo>
                    <a:pt x="59334" y="2534771"/>
                  </a:lnTo>
                  <a:lnTo>
                    <a:pt x="34444" y="2499559"/>
                  </a:lnTo>
                  <a:lnTo>
                    <a:pt x="15783" y="2460257"/>
                  </a:lnTo>
                  <a:lnTo>
                    <a:pt x="4064" y="2417577"/>
                  </a:lnTo>
                  <a:lnTo>
                    <a:pt x="0" y="2372233"/>
                  </a:lnTo>
                  <a:lnTo>
                    <a:pt x="0" y="252349"/>
                  </a:lnTo>
                  <a:close/>
                </a:path>
              </a:pathLst>
            </a:custGeom>
            <a:ln w="22225">
              <a:solidFill>
                <a:srgbClr val="00ADEE"/>
              </a:solidFill>
              <a:prstDash val="dash"/>
            </a:ln>
          </p:spPr>
          <p:txBody>
            <a:bodyPr wrap="square" lIns="0" tIns="0" rIns="0" bIns="0" rtlCol="0"/>
            <a:lstStyle/>
            <a:p>
              <a:endParaRPr>
                <a:solidFill>
                  <a:prstClr val="black"/>
                </a:solidFill>
              </a:endParaRPr>
            </a:p>
          </p:txBody>
        </p:sp>
        <p:sp>
          <p:nvSpPr>
            <p:cNvPr id="8" name="object 8"/>
            <p:cNvSpPr txBox="1"/>
            <p:nvPr/>
          </p:nvSpPr>
          <p:spPr>
            <a:xfrm>
              <a:off x="1603078" y="802820"/>
              <a:ext cx="1053465" cy="207157"/>
            </a:xfrm>
            <a:prstGeom prst="rect">
              <a:avLst/>
            </a:prstGeom>
          </p:spPr>
          <p:txBody>
            <a:bodyPr vert="horz" wrap="square" lIns="0" tIns="0" rIns="0" bIns="0" rtlCol="0">
              <a:spAutoFit/>
            </a:bodyPr>
            <a:lstStyle/>
            <a:p>
              <a:pPr marL="12700"/>
              <a:r>
                <a:rPr sz="1400" b="1" spc="35" dirty="0">
                  <a:solidFill>
                    <a:prstClr val="black"/>
                  </a:solidFill>
                  <a:cs typeface="Calibri"/>
                </a:rPr>
                <a:t>Maker</a:t>
              </a:r>
              <a:r>
                <a:rPr sz="1400" b="1" spc="-65" dirty="0">
                  <a:solidFill>
                    <a:prstClr val="black"/>
                  </a:solidFill>
                  <a:cs typeface="Calibri"/>
                </a:rPr>
                <a:t> </a:t>
              </a:r>
              <a:r>
                <a:rPr sz="1400" b="1" spc="70" dirty="0">
                  <a:solidFill>
                    <a:prstClr val="black"/>
                  </a:solidFill>
                  <a:cs typeface="Calibri"/>
                </a:rPr>
                <a:t>Space</a:t>
              </a:r>
              <a:endParaRPr sz="1400" dirty="0">
                <a:solidFill>
                  <a:prstClr val="black"/>
                </a:solidFill>
                <a:cs typeface="Calibri"/>
              </a:endParaRPr>
            </a:p>
          </p:txBody>
        </p:sp>
        <p:sp>
          <p:nvSpPr>
            <p:cNvPr id="9" name="object 9"/>
            <p:cNvSpPr txBox="1"/>
            <p:nvPr/>
          </p:nvSpPr>
          <p:spPr>
            <a:xfrm>
              <a:off x="914400" y="1231642"/>
              <a:ext cx="1995255" cy="488299"/>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25" dirty="0">
                  <a:solidFill>
                    <a:prstClr val="black"/>
                  </a:solidFill>
                  <a:cs typeface="Calibri"/>
                </a:rPr>
                <a:t>Empowering </a:t>
              </a:r>
              <a:r>
                <a:rPr sz="1100" spc="20" dirty="0">
                  <a:solidFill>
                    <a:prstClr val="black"/>
                  </a:solidFill>
                  <a:cs typeface="Calibri"/>
                </a:rPr>
                <a:t>the </a:t>
              </a:r>
              <a:r>
                <a:rPr sz="1100" spc="30" dirty="0">
                  <a:solidFill>
                    <a:prstClr val="black"/>
                  </a:solidFill>
                  <a:cs typeface="Calibri"/>
                </a:rPr>
                <a:t>community</a:t>
              </a:r>
              <a:r>
                <a:rPr sz="1100" spc="-35" dirty="0">
                  <a:solidFill>
                    <a:prstClr val="black"/>
                  </a:solidFill>
                  <a:cs typeface="Calibri"/>
                </a:rPr>
                <a:t> </a:t>
              </a:r>
              <a:r>
                <a:rPr sz="1100" spc="15" dirty="0">
                  <a:solidFill>
                    <a:prstClr val="black"/>
                  </a:solidFill>
                  <a:cs typeface="Calibri"/>
                </a:rPr>
                <a:t>to</a:t>
              </a:r>
              <a:r>
                <a:rPr lang="en-GB" sz="1100" spc="15" dirty="0">
                  <a:solidFill>
                    <a:prstClr val="black"/>
                  </a:solidFill>
                  <a:cs typeface="Calibri"/>
                </a:rPr>
                <a:t> </a:t>
              </a:r>
              <a:r>
                <a:rPr sz="1100" spc="30" dirty="0">
                  <a:solidFill>
                    <a:prstClr val="black"/>
                  </a:solidFill>
                  <a:cs typeface="Calibri"/>
                </a:rPr>
                <a:t>make </a:t>
              </a:r>
              <a:r>
                <a:rPr sz="1100" spc="25" dirty="0">
                  <a:solidFill>
                    <a:prstClr val="black"/>
                  </a:solidFill>
                  <a:cs typeface="Calibri"/>
                </a:rPr>
                <a:t>and </a:t>
              </a:r>
              <a:r>
                <a:rPr sz="1100" spc="30" dirty="0">
                  <a:solidFill>
                    <a:prstClr val="black"/>
                  </a:solidFill>
                  <a:cs typeface="Calibri"/>
                </a:rPr>
                <a:t>design things  </a:t>
              </a:r>
              <a:r>
                <a:rPr sz="1100" spc="25" dirty="0">
                  <a:solidFill>
                    <a:prstClr val="black"/>
                  </a:solidFill>
                  <a:cs typeface="Calibri"/>
                </a:rPr>
                <a:t>themselves</a:t>
              </a:r>
              <a:endParaRPr sz="1100" dirty="0">
                <a:solidFill>
                  <a:prstClr val="black"/>
                </a:solidFill>
                <a:cs typeface="Calibri"/>
              </a:endParaRPr>
            </a:p>
          </p:txBody>
        </p:sp>
        <p:sp>
          <p:nvSpPr>
            <p:cNvPr id="10" name="object 10"/>
            <p:cNvSpPr txBox="1"/>
            <p:nvPr/>
          </p:nvSpPr>
          <p:spPr>
            <a:xfrm>
              <a:off x="925853" y="1808621"/>
              <a:ext cx="1972348" cy="488299"/>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40" dirty="0">
                  <a:solidFill>
                    <a:prstClr val="black"/>
                  </a:solidFill>
                  <a:cs typeface="Calibri"/>
                </a:rPr>
                <a:t>Focus </a:t>
              </a:r>
              <a:r>
                <a:rPr sz="1100" spc="25" dirty="0">
                  <a:solidFill>
                    <a:prstClr val="black"/>
                  </a:solidFill>
                  <a:cs typeface="Calibri"/>
                </a:rPr>
                <a:t>on </a:t>
              </a:r>
              <a:r>
                <a:rPr sz="1100" spc="10" dirty="0">
                  <a:solidFill>
                    <a:prstClr val="black"/>
                  </a:solidFill>
                  <a:cs typeface="Calibri"/>
                </a:rPr>
                <a:t>entry </a:t>
              </a:r>
              <a:r>
                <a:rPr sz="1100" spc="-10" dirty="0">
                  <a:solidFill>
                    <a:prstClr val="black"/>
                  </a:solidFill>
                  <a:cs typeface="Calibri"/>
                </a:rPr>
                <a:t>level, </a:t>
              </a:r>
              <a:r>
                <a:rPr sz="1100" spc="30" dirty="0">
                  <a:solidFill>
                    <a:prstClr val="black"/>
                  </a:solidFill>
                  <a:cs typeface="Calibri"/>
                </a:rPr>
                <a:t>design </a:t>
              </a:r>
              <a:r>
                <a:rPr lang="en-GB" sz="1100" spc="30" dirty="0">
                  <a:solidFill>
                    <a:prstClr val="black"/>
                  </a:solidFill>
                  <a:cs typeface="Calibri"/>
                </a:rPr>
                <a:t>&amp; </a:t>
              </a:r>
              <a:r>
                <a:rPr sz="1100" spc="10" dirty="0">
                  <a:solidFill>
                    <a:prstClr val="black"/>
                  </a:solidFill>
                  <a:cs typeface="Calibri"/>
                </a:rPr>
                <a:t>prototype </a:t>
              </a:r>
              <a:r>
                <a:rPr sz="1100" spc="25" dirty="0">
                  <a:solidFill>
                    <a:prstClr val="black"/>
                  </a:solidFill>
                  <a:cs typeface="Calibri"/>
                </a:rPr>
                <a:t>manufacturing  </a:t>
              </a:r>
              <a:r>
                <a:rPr sz="1100" spc="10" dirty="0">
                  <a:solidFill>
                    <a:prstClr val="black"/>
                  </a:solidFill>
                  <a:cs typeface="Calibri"/>
                </a:rPr>
                <a:t>capability</a:t>
              </a:r>
              <a:endParaRPr sz="1100" dirty="0">
                <a:solidFill>
                  <a:prstClr val="black"/>
                </a:solidFill>
                <a:cs typeface="Calibri"/>
              </a:endParaRPr>
            </a:p>
          </p:txBody>
        </p:sp>
        <p:sp>
          <p:nvSpPr>
            <p:cNvPr id="11" name="object 11"/>
            <p:cNvSpPr txBox="1"/>
            <p:nvPr/>
          </p:nvSpPr>
          <p:spPr>
            <a:xfrm>
              <a:off x="924641" y="2323142"/>
              <a:ext cx="1842855" cy="813832"/>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30" dirty="0">
                  <a:solidFill>
                    <a:prstClr val="black"/>
                  </a:solidFill>
                  <a:cs typeface="Calibri"/>
                </a:rPr>
                <a:t>Complementing </a:t>
              </a:r>
              <a:r>
                <a:rPr sz="1100" spc="25" dirty="0">
                  <a:solidFill>
                    <a:prstClr val="black"/>
                  </a:solidFill>
                  <a:cs typeface="Calibri"/>
                </a:rPr>
                <a:t>existing  technology </a:t>
              </a:r>
              <a:r>
                <a:rPr sz="1100" spc="30" dirty="0">
                  <a:solidFill>
                    <a:prstClr val="black"/>
                  </a:solidFill>
                  <a:cs typeface="Calibri"/>
                </a:rPr>
                <a:t>pathways </a:t>
              </a:r>
              <a:r>
                <a:rPr sz="1100" spc="20" dirty="0">
                  <a:solidFill>
                    <a:prstClr val="black"/>
                  </a:solidFill>
                  <a:cs typeface="Calibri"/>
                </a:rPr>
                <a:t>eg.</a:t>
              </a:r>
              <a:r>
                <a:rPr sz="1100" spc="-75" dirty="0">
                  <a:solidFill>
                    <a:prstClr val="black"/>
                  </a:solidFill>
                  <a:cs typeface="Calibri"/>
                </a:rPr>
                <a:t> </a:t>
              </a:r>
              <a:r>
                <a:rPr sz="1100" spc="15" dirty="0">
                  <a:solidFill>
                    <a:prstClr val="black"/>
                  </a:solidFill>
                  <a:cs typeface="Calibri"/>
                </a:rPr>
                <a:t>more  </a:t>
              </a:r>
              <a:r>
                <a:rPr sz="1100" spc="30" dirty="0">
                  <a:solidFill>
                    <a:prstClr val="black"/>
                  </a:solidFill>
                  <a:cs typeface="Calibri"/>
                </a:rPr>
                <a:t>advanced </a:t>
              </a:r>
              <a:r>
                <a:rPr sz="1100" spc="15" dirty="0">
                  <a:solidFill>
                    <a:prstClr val="black"/>
                  </a:solidFill>
                  <a:cs typeface="Calibri"/>
                </a:rPr>
                <a:t>tools </a:t>
              </a:r>
              <a:r>
                <a:rPr sz="1100" spc="5" dirty="0">
                  <a:solidFill>
                    <a:prstClr val="black"/>
                  </a:solidFill>
                  <a:cs typeface="Calibri"/>
                </a:rPr>
                <a:t>available </a:t>
              </a:r>
              <a:r>
                <a:rPr sz="1100" spc="20" dirty="0">
                  <a:solidFill>
                    <a:prstClr val="black"/>
                  </a:solidFill>
                  <a:cs typeface="Calibri"/>
                </a:rPr>
                <a:t>at </a:t>
              </a:r>
              <a:r>
                <a:rPr sz="1100" spc="15" dirty="0">
                  <a:solidFill>
                    <a:prstClr val="black"/>
                  </a:solidFill>
                  <a:cs typeface="Calibri"/>
                </a:rPr>
                <a:t>the  University </a:t>
              </a:r>
              <a:r>
                <a:rPr sz="1100" spc="75" dirty="0">
                  <a:solidFill>
                    <a:prstClr val="black"/>
                  </a:solidFill>
                  <a:cs typeface="Calibri"/>
                </a:rPr>
                <a:t>/</a:t>
              </a:r>
              <a:r>
                <a:rPr sz="1100" spc="-70" dirty="0">
                  <a:solidFill>
                    <a:prstClr val="black"/>
                  </a:solidFill>
                  <a:cs typeface="Calibri"/>
                </a:rPr>
                <a:t> </a:t>
              </a:r>
              <a:r>
                <a:rPr sz="1100" spc="30" dirty="0">
                  <a:solidFill>
                    <a:prstClr val="black"/>
                  </a:solidFill>
                  <a:cs typeface="Calibri"/>
                </a:rPr>
                <a:t>3MBIC</a:t>
              </a:r>
              <a:endParaRPr sz="1100" dirty="0">
                <a:solidFill>
                  <a:prstClr val="black"/>
                </a:solidFill>
                <a:cs typeface="Calibri"/>
              </a:endParaRPr>
            </a:p>
          </p:txBody>
        </p:sp>
        <p:sp>
          <p:nvSpPr>
            <p:cNvPr id="25" name="object 25"/>
            <p:cNvSpPr/>
            <p:nvPr/>
          </p:nvSpPr>
          <p:spPr>
            <a:xfrm>
              <a:off x="1494637" y="1036880"/>
              <a:ext cx="1294765" cy="0"/>
            </a:xfrm>
            <a:custGeom>
              <a:avLst/>
              <a:gdLst/>
              <a:ahLst/>
              <a:cxnLst/>
              <a:rect l="l" t="t" r="r" b="b"/>
              <a:pathLst>
                <a:path w="1294764">
                  <a:moveTo>
                    <a:pt x="0" y="0"/>
                  </a:moveTo>
                  <a:lnTo>
                    <a:pt x="1294384" y="0"/>
                  </a:lnTo>
                </a:path>
              </a:pathLst>
            </a:custGeom>
            <a:ln w="25400">
              <a:solidFill>
                <a:srgbClr val="00ADEE"/>
              </a:solidFill>
            </a:ln>
          </p:spPr>
          <p:txBody>
            <a:bodyPr wrap="square" lIns="0" tIns="0" rIns="0" bIns="0" rtlCol="0"/>
            <a:lstStyle/>
            <a:p>
              <a:endParaRPr>
                <a:solidFill>
                  <a:prstClr val="black"/>
                </a:solidFill>
              </a:endParaRPr>
            </a:p>
          </p:txBody>
        </p:sp>
      </p:grpSp>
      <p:grpSp>
        <p:nvGrpSpPr>
          <p:cNvPr id="51" name="Group 50"/>
          <p:cNvGrpSpPr/>
          <p:nvPr/>
        </p:nvGrpSpPr>
        <p:grpSpPr>
          <a:xfrm>
            <a:off x="6260864" y="1158656"/>
            <a:ext cx="2322965" cy="2686153"/>
            <a:chOff x="3438254" y="2574893"/>
            <a:chExt cx="2345690" cy="2625090"/>
          </a:xfrm>
        </p:grpSpPr>
        <p:sp>
          <p:nvSpPr>
            <p:cNvPr id="14" name="object 14"/>
            <p:cNvSpPr/>
            <p:nvPr/>
          </p:nvSpPr>
          <p:spPr>
            <a:xfrm>
              <a:off x="3438254" y="2574893"/>
              <a:ext cx="2345690" cy="2625090"/>
            </a:xfrm>
            <a:custGeom>
              <a:avLst/>
              <a:gdLst/>
              <a:ahLst/>
              <a:cxnLst/>
              <a:rect l="l" t="t" r="r" b="b"/>
              <a:pathLst>
                <a:path w="2345690" h="2625090">
                  <a:moveTo>
                    <a:pt x="0" y="252349"/>
                  </a:moveTo>
                  <a:lnTo>
                    <a:pt x="4062" y="207001"/>
                  </a:lnTo>
                  <a:lnTo>
                    <a:pt x="15777" y="164316"/>
                  </a:lnTo>
                  <a:lnTo>
                    <a:pt x="34431" y="125005"/>
                  </a:lnTo>
                  <a:lnTo>
                    <a:pt x="59312" y="89784"/>
                  </a:lnTo>
                  <a:lnTo>
                    <a:pt x="89710" y="59365"/>
                  </a:lnTo>
                  <a:lnTo>
                    <a:pt x="124911" y="34464"/>
                  </a:lnTo>
                  <a:lnTo>
                    <a:pt x="164205" y="15793"/>
                  </a:lnTo>
                  <a:lnTo>
                    <a:pt x="206879" y="4067"/>
                  </a:lnTo>
                  <a:lnTo>
                    <a:pt x="252222" y="0"/>
                  </a:lnTo>
                  <a:lnTo>
                    <a:pt x="2093468" y="0"/>
                  </a:lnTo>
                  <a:lnTo>
                    <a:pt x="2138810" y="4067"/>
                  </a:lnTo>
                  <a:lnTo>
                    <a:pt x="2181484" y="15793"/>
                  </a:lnTo>
                  <a:lnTo>
                    <a:pt x="2220778" y="34464"/>
                  </a:lnTo>
                  <a:lnTo>
                    <a:pt x="2255979" y="59365"/>
                  </a:lnTo>
                  <a:lnTo>
                    <a:pt x="2286377" y="89784"/>
                  </a:lnTo>
                  <a:lnTo>
                    <a:pt x="2311258" y="125005"/>
                  </a:lnTo>
                  <a:lnTo>
                    <a:pt x="2329912" y="164316"/>
                  </a:lnTo>
                  <a:lnTo>
                    <a:pt x="2341627" y="207001"/>
                  </a:lnTo>
                  <a:lnTo>
                    <a:pt x="2345690" y="252349"/>
                  </a:lnTo>
                  <a:lnTo>
                    <a:pt x="2345690" y="2372233"/>
                  </a:lnTo>
                  <a:lnTo>
                    <a:pt x="2341627" y="2417577"/>
                  </a:lnTo>
                  <a:lnTo>
                    <a:pt x="2329912" y="2460257"/>
                  </a:lnTo>
                  <a:lnTo>
                    <a:pt x="2311258" y="2499559"/>
                  </a:lnTo>
                  <a:lnTo>
                    <a:pt x="2286377" y="2534771"/>
                  </a:lnTo>
                  <a:lnTo>
                    <a:pt x="2255979" y="2565179"/>
                  </a:lnTo>
                  <a:lnTo>
                    <a:pt x="2220778" y="2590070"/>
                  </a:lnTo>
                  <a:lnTo>
                    <a:pt x="2181484" y="2608733"/>
                  </a:lnTo>
                  <a:lnTo>
                    <a:pt x="2138810" y="2620453"/>
                  </a:lnTo>
                  <a:lnTo>
                    <a:pt x="2093468" y="2624518"/>
                  </a:lnTo>
                  <a:lnTo>
                    <a:pt x="252222" y="2624518"/>
                  </a:lnTo>
                  <a:lnTo>
                    <a:pt x="206879" y="2620453"/>
                  </a:lnTo>
                  <a:lnTo>
                    <a:pt x="164205" y="2608733"/>
                  </a:lnTo>
                  <a:lnTo>
                    <a:pt x="124911" y="2590070"/>
                  </a:lnTo>
                  <a:lnTo>
                    <a:pt x="89710" y="2565179"/>
                  </a:lnTo>
                  <a:lnTo>
                    <a:pt x="59312" y="2534771"/>
                  </a:lnTo>
                  <a:lnTo>
                    <a:pt x="34431" y="2499559"/>
                  </a:lnTo>
                  <a:lnTo>
                    <a:pt x="15777" y="2460257"/>
                  </a:lnTo>
                  <a:lnTo>
                    <a:pt x="4062" y="2417577"/>
                  </a:lnTo>
                  <a:lnTo>
                    <a:pt x="0" y="2372233"/>
                  </a:lnTo>
                  <a:lnTo>
                    <a:pt x="0" y="252349"/>
                  </a:lnTo>
                  <a:close/>
                </a:path>
              </a:pathLst>
            </a:custGeom>
            <a:ln w="22224">
              <a:solidFill>
                <a:srgbClr val="0082B3"/>
              </a:solidFill>
              <a:prstDash val="dash"/>
            </a:ln>
          </p:spPr>
          <p:txBody>
            <a:bodyPr wrap="square" lIns="0" tIns="0" rIns="0" bIns="0" rtlCol="0"/>
            <a:lstStyle/>
            <a:p>
              <a:endParaRPr>
                <a:solidFill>
                  <a:prstClr val="black"/>
                </a:solidFill>
              </a:endParaRPr>
            </a:p>
          </p:txBody>
        </p:sp>
        <p:sp>
          <p:nvSpPr>
            <p:cNvPr id="15" name="object 15"/>
            <p:cNvSpPr txBox="1"/>
            <p:nvPr/>
          </p:nvSpPr>
          <p:spPr>
            <a:xfrm>
              <a:off x="4172351" y="2634083"/>
              <a:ext cx="811530" cy="210546"/>
            </a:xfrm>
            <a:prstGeom prst="rect">
              <a:avLst/>
            </a:prstGeom>
          </p:spPr>
          <p:txBody>
            <a:bodyPr vert="horz" wrap="square" lIns="0" tIns="0" rIns="0" bIns="0" rtlCol="0">
              <a:spAutoFit/>
            </a:bodyPr>
            <a:lstStyle/>
            <a:p>
              <a:pPr marL="12700"/>
              <a:r>
                <a:rPr sz="1400" b="1" spc="55" dirty="0">
                  <a:solidFill>
                    <a:prstClr val="black"/>
                  </a:solidFill>
                  <a:cs typeface="Calibri"/>
                </a:rPr>
                <a:t>Discovery</a:t>
              </a:r>
              <a:endParaRPr sz="1400" dirty="0">
                <a:solidFill>
                  <a:prstClr val="black"/>
                </a:solidFill>
                <a:cs typeface="Calibri"/>
              </a:endParaRPr>
            </a:p>
          </p:txBody>
        </p:sp>
        <p:sp>
          <p:nvSpPr>
            <p:cNvPr id="16" name="object 16"/>
            <p:cNvSpPr txBox="1"/>
            <p:nvPr/>
          </p:nvSpPr>
          <p:spPr>
            <a:xfrm>
              <a:off x="3466485" y="3027312"/>
              <a:ext cx="2200275" cy="684530"/>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5" dirty="0">
                  <a:solidFill>
                    <a:prstClr val="black"/>
                  </a:solidFill>
                  <a:latin typeface="Tahoma"/>
                  <a:cs typeface="Tahoma"/>
                </a:rPr>
                <a:t>A </a:t>
              </a:r>
              <a:r>
                <a:rPr sz="1100" spc="-10" dirty="0">
                  <a:solidFill>
                    <a:prstClr val="black"/>
                  </a:solidFill>
                  <a:latin typeface="Tahoma"/>
                  <a:cs typeface="Tahoma"/>
                </a:rPr>
                <a:t>practical and </a:t>
              </a:r>
              <a:r>
                <a:rPr sz="1100" spc="5" dirty="0">
                  <a:solidFill>
                    <a:prstClr val="black"/>
                  </a:solidFill>
                  <a:latin typeface="Tahoma"/>
                  <a:cs typeface="Tahoma"/>
                </a:rPr>
                <a:t>‘hands</a:t>
              </a:r>
              <a:r>
                <a:rPr sz="1100" spc="5" dirty="0">
                  <a:solidFill>
                    <a:prstClr val="black"/>
                  </a:solidFill>
                  <a:cs typeface="Calibri"/>
                </a:rPr>
                <a:t>-</a:t>
              </a:r>
              <a:r>
                <a:rPr sz="1100" spc="5" dirty="0">
                  <a:solidFill>
                    <a:prstClr val="black"/>
                  </a:solidFill>
                  <a:latin typeface="Tahoma"/>
                  <a:cs typeface="Tahoma"/>
                </a:rPr>
                <a:t>on’  </a:t>
              </a:r>
              <a:r>
                <a:rPr sz="1100" spc="15" dirty="0">
                  <a:solidFill>
                    <a:prstClr val="black"/>
                  </a:solidFill>
                  <a:cs typeface="Calibri"/>
                </a:rPr>
                <a:t>educational </a:t>
              </a:r>
              <a:r>
                <a:rPr sz="1100" spc="5" dirty="0">
                  <a:solidFill>
                    <a:prstClr val="black"/>
                  </a:solidFill>
                  <a:cs typeface="Calibri"/>
                </a:rPr>
                <a:t>facility </a:t>
              </a:r>
              <a:r>
                <a:rPr sz="1100" spc="20" dirty="0">
                  <a:solidFill>
                    <a:prstClr val="black"/>
                  </a:solidFill>
                  <a:cs typeface="Calibri"/>
                </a:rPr>
                <a:t>that </a:t>
              </a:r>
              <a:r>
                <a:rPr sz="1100" spc="25" dirty="0">
                  <a:solidFill>
                    <a:prstClr val="black"/>
                  </a:solidFill>
                  <a:cs typeface="Calibri"/>
                </a:rPr>
                <a:t>brings  manufacturing, </a:t>
              </a:r>
              <a:r>
                <a:rPr sz="1100" spc="30" dirty="0">
                  <a:solidFill>
                    <a:prstClr val="black"/>
                  </a:solidFill>
                  <a:cs typeface="Calibri"/>
                </a:rPr>
                <a:t>design </a:t>
              </a:r>
              <a:r>
                <a:rPr sz="1100" spc="25" dirty="0">
                  <a:solidFill>
                    <a:prstClr val="black"/>
                  </a:solidFill>
                  <a:cs typeface="Calibri"/>
                </a:rPr>
                <a:t>and</a:t>
              </a:r>
              <a:r>
                <a:rPr sz="1100" spc="-50" dirty="0">
                  <a:solidFill>
                    <a:prstClr val="black"/>
                  </a:solidFill>
                  <a:cs typeface="Calibri"/>
                </a:rPr>
                <a:t> </a:t>
              </a:r>
              <a:r>
                <a:rPr sz="1100" spc="10" dirty="0">
                  <a:solidFill>
                    <a:prstClr val="black"/>
                  </a:solidFill>
                  <a:cs typeface="Calibri"/>
                </a:rPr>
                <a:t>digital  </a:t>
              </a:r>
              <a:r>
                <a:rPr sz="1100" spc="15" dirty="0">
                  <a:solidFill>
                    <a:prstClr val="black"/>
                  </a:solidFill>
                  <a:cs typeface="Calibri"/>
                </a:rPr>
                <a:t>to</a:t>
              </a:r>
              <a:r>
                <a:rPr sz="1100" spc="-80" dirty="0">
                  <a:solidFill>
                    <a:prstClr val="black"/>
                  </a:solidFill>
                  <a:cs typeface="Calibri"/>
                </a:rPr>
                <a:t> </a:t>
              </a:r>
              <a:r>
                <a:rPr sz="1100" spc="-10" dirty="0">
                  <a:solidFill>
                    <a:prstClr val="black"/>
                  </a:solidFill>
                  <a:cs typeface="Calibri"/>
                </a:rPr>
                <a:t>life</a:t>
              </a:r>
              <a:endParaRPr sz="1100" dirty="0">
                <a:solidFill>
                  <a:prstClr val="black"/>
                </a:solidFill>
                <a:cs typeface="Calibri"/>
              </a:endParaRPr>
            </a:p>
          </p:txBody>
        </p:sp>
        <p:sp>
          <p:nvSpPr>
            <p:cNvPr id="17" name="object 17"/>
            <p:cNvSpPr txBox="1"/>
            <p:nvPr/>
          </p:nvSpPr>
          <p:spPr>
            <a:xfrm>
              <a:off x="3466485" y="3865766"/>
              <a:ext cx="1879600" cy="684530"/>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10" dirty="0">
                  <a:solidFill>
                    <a:prstClr val="black"/>
                  </a:solidFill>
                  <a:cs typeface="Calibri"/>
                </a:rPr>
                <a:t>Inspiring </a:t>
              </a:r>
              <a:r>
                <a:rPr sz="1100" spc="25" dirty="0">
                  <a:solidFill>
                    <a:prstClr val="black"/>
                  </a:solidFill>
                  <a:cs typeface="Calibri"/>
                </a:rPr>
                <a:t>and educating </a:t>
              </a:r>
              <a:r>
                <a:rPr sz="1100" spc="15" dirty="0">
                  <a:solidFill>
                    <a:prstClr val="black"/>
                  </a:solidFill>
                  <a:cs typeface="Calibri"/>
                </a:rPr>
                <a:t>the  </a:t>
              </a:r>
              <a:r>
                <a:rPr sz="1100" spc="30" dirty="0">
                  <a:solidFill>
                    <a:prstClr val="black"/>
                  </a:solidFill>
                  <a:cs typeface="Calibri"/>
                </a:rPr>
                <a:t>community </a:t>
              </a:r>
              <a:r>
                <a:rPr sz="1100" spc="20" dirty="0">
                  <a:solidFill>
                    <a:prstClr val="black"/>
                  </a:solidFill>
                  <a:cs typeface="Calibri"/>
                </a:rPr>
                <a:t>around modern  </a:t>
              </a:r>
              <a:r>
                <a:rPr sz="1100" spc="30" dirty="0">
                  <a:solidFill>
                    <a:prstClr val="black"/>
                  </a:solidFill>
                  <a:cs typeface="Calibri"/>
                </a:rPr>
                <a:t>Science Technology </a:t>
              </a:r>
              <a:r>
                <a:rPr sz="1100" spc="25" dirty="0">
                  <a:solidFill>
                    <a:prstClr val="black"/>
                  </a:solidFill>
                  <a:cs typeface="Calibri"/>
                </a:rPr>
                <a:t>and  Manufacturing</a:t>
              </a:r>
              <a:r>
                <a:rPr sz="1100" spc="-55" dirty="0">
                  <a:solidFill>
                    <a:prstClr val="black"/>
                  </a:solidFill>
                  <a:cs typeface="Calibri"/>
                </a:rPr>
                <a:t> </a:t>
              </a:r>
              <a:r>
                <a:rPr sz="1100" spc="65" dirty="0">
                  <a:solidFill>
                    <a:prstClr val="black"/>
                  </a:solidFill>
                  <a:cs typeface="Calibri"/>
                </a:rPr>
                <a:t>(STEM)</a:t>
              </a:r>
              <a:endParaRPr sz="1100" dirty="0">
                <a:solidFill>
                  <a:prstClr val="black"/>
                </a:solidFill>
                <a:cs typeface="Calibri"/>
              </a:endParaRPr>
            </a:p>
          </p:txBody>
        </p:sp>
        <p:sp>
          <p:nvSpPr>
            <p:cNvPr id="18" name="object 18"/>
            <p:cNvSpPr txBox="1"/>
            <p:nvPr/>
          </p:nvSpPr>
          <p:spPr>
            <a:xfrm>
              <a:off x="3466484" y="4703966"/>
              <a:ext cx="2187575" cy="330858"/>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30" dirty="0">
                  <a:solidFill>
                    <a:prstClr val="black"/>
                  </a:solidFill>
                  <a:cs typeface="Calibri"/>
                </a:rPr>
                <a:t>A </a:t>
              </a:r>
              <a:r>
                <a:rPr sz="1100" spc="5" dirty="0">
                  <a:solidFill>
                    <a:prstClr val="black"/>
                  </a:solidFill>
                  <a:cs typeface="Calibri"/>
                </a:rPr>
                <a:t>facility </a:t>
              </a:r>
              <a:r>
                <a:rPr sz="1100" spc="15" dirty="0">
                  <a:solidFill>
                    <a:prstClr val="black"/>
                  </a:solidFill>
                  <a:cs typeface="Calibri"/>
                </a:rPr>
                <a:t>to </a:t>
              </a:r>
              <a:r>
                <a:rPr sz="1100" spc="25" dirty="0">
                  <a:solidFill>
                    <a:prstClr val="black"/>
                  </a:solidFill>
                  <a:cs typeface="Calibri"/>
                </a:rPr>
                <a:t>fuse </a:t>
              </a:r>
              <a:r>
                <a:rPr sz="1100" spc="20" dirty="0">
                  <a:solidFill>
                    <a:prstClr val="black"/>
                  </a:solidFill>
                  <a:cs typeface="Calibri"/>
                </a:rPr>
                <a:t>the </a:t>
              </a:r>
              <a:r>
                <a:rPr sz="1100" spc="15" dirty="0">
                  <a:solidFill>
                    <a:prstClr val="black"/>
                  </a:solidFill>
                  <a:cs typeface="Calibri"/>
                </a:rPr>
                <a:t>disciplines </a:t>
              </a:r>
              <a:r>
                <a:rPr sz="1100" spc="10" dirty="0">
                  <a:solidFill>
                    <a:prstClr val="black"/>
                  </a:solidFill>
                  <a:cs typeface="Calibri"/>
                </a:rPr>
                <a:t>of  Art </a:t>
              </a:r>
              <a:r>
                <a:rPr sz="1100" spc="25" dirty="0">
                  <a:solidFill>
                    <a:prstClr val="black"/>
                  </a:solidFill>
                  <a:cs typeface="Calibri"/>
                </a:rPr>
                <a:t>and </a:t>
              </a:r>
              <a:r>
                <a:rPr sz="1100" spc="35" dirty="0">
                  <a:solidFill>
                    <a:prstClr val="black"/>
                  </a:solidFill>
                  <a:cs typeface="Calibri"/>
                </a:rPr>
                <a:t>Design </a:t>
              </a:r>
              <a:r>
                <a:rPr sz="1100" spc="20" dirty="0">
                  <a:solidFill>
                    <a:prstClr val="black"/>
                  </a:solidFill>
                  <a:cs typeface="Calibri"/>
                </a:rPr>
                <a:t>with</a:t>
              </a:r>
              <a:r>
                <a:rPr sz="1100" spc="-55" dirty="0">
                  <a:solidFill>
                    <a:prstClr val="black"/>
                  </a:solidFill>
                  <a:cs typeface="Calibri"/>
                </a:rPr>
                <a:t> </a:t>
              </a:r>
              <a:r>
                <a:rPr sz="1100" spc="65" dirty="0">
                  <a:solidFill>
                    <a:prstClr val="black"/>
                  </a:solidFill>
                  <a:cs typeface="Calibri"/>
                </a:rPr>
                <a:t>STEM</a:t>
              </a:r>
              <a:endParaRPr sz="1100">
                <a:solidFill>
                  <a:prstClr val="black"/>
                </a:solidFill>
                <a:cs typeface="Calibri"/>
              </a:endParaRPr>
            </a:p>
          </p:txBody>
        </p:sp>
        <p:sp>
          <p:nvSpPr>
            <p:cNvPr id="26" name="object 26"/>
            <p:cNvSpPr/>
            <p:nvPr/>
          </p:nvSpPr>
          <p:spPr>
            <a:xfrm>
              <a:off x="3922038" y="2949535"/>
              <a:ext cx="1294765" cy="0"/>
            </a:xfrm>
            <a:custGeom>
              <a:avLst/>
              <a:gdLst/>
              <a:ahLst/>
              <a:cxnLst/>
              <a:rect l="l" t="t" r="r" b="b"/>
              <a:pathLst>
                <a:path w="1294764">
                  <a:moveTo>
                    <a:pt x="0" y="0"/>
                  </a:moveTo>
                  <a:lnTo>
                    <a:pt x="1294384" y="0"/>
                  </a:lnTo>
                </a:path>
              </a:pathLst>
            </a:custGeom>
            <a:ln w="25400">
              <a:solidFill>
                <a:srgbClr val="0082B3"/>
              </a:solidFill>
            </a:ln>
          </p:spPr>
          <p:txBody>
            <a:bodyPr wrap="square" lIns="0" tIns="0" rIns="0" bIns="0" rtlCol="0"/>
            <a:lstStyle/>
            <a:p>
              <a:endParaRPr>
                <a:solidFill>
                  <a:prstClr val="black"/>
                </a:solidFill>
              </a:endParaRPr>
            </a:p>
          </p:txBody>
        </p:sp>
      </p:grpSp>
      <p:grpSp>
        <p:nvGrpSpPr>
          <p:cNvPr id="52" name="Group 51"/>
          <p:cNvGrpSpPr/>
          <p:nvPr/>
        </p:nvGrpSpPr>
        <p:grpSpPr>
          <a:xfrm>
            <a:off x="2691152" y="3980210"/>
            <a:ext cx="3753482" cy="2109050"/>
            <a:chOff x="7135791" y="2515880"/>
            <a:chExt cx="2311799" cy="2330927"/>
          </a:xfrm>
        </p:grpSpPr>
        <p:sp>
          <p:nvSpPr>
            <p:cNvPr id="19" name="object 19"/>
            <p:cNvSpPr/>
            <p:nvPr/>
          </p:nvSpPr>
          <p:spPr>
            <a:xfrm>
              <a:off x="7135791" y="2516486"/>
              <a:ext cx="2295749" cy="2330321"/>
            </a:xfrm>
            <a:custGeom>
              <a:avLst/>
              <a:gdLst/>
              <a:ahLst/>
              <a:cxnLst/>
              <a:rect l="l" t="t" r="r" b="b"/>
              <a:pathLst>
                <a:path w="2346325" h="2555240">
                  <a:moveTo>
                    <a:pt x="2093468" y="0"/>
                  </a:moveTo>
                  <a:lnTo>
                    <a:pt x="252349" y="0"/>
                  </a:lnTo>
                  <a:lnTo>
                    <a:pt x="207001" y="3959"/>
                  </a:lnTo>
                  <a:lnTo>
                    <a:pt x="164316" y="15374"/>
                  </a:lnTo>
                  <a:lnTo>
                    <a:pt x="125005" y="33550"/>
                  </a:lnTo>
                  <a:lnTo>
                    <a:pt x="89784" y="57791"/>
                  </a:lnTo>
                  <a:lnTo>
                    <a:pt x="59365" y="87403"/>
                  </a:lnTo>
                  <a:lnTo>
                    <a:pt x="34464" y="121690"/>
                  </a:lnTo>
                  <a:lnTo>
                    <a:pt x="15793" y="159958"/>
                  </a:lnTo>
                  <a:lnTo>
                    <a:pt x="4067" y="201512"/>
                  </a:lnTo>
                  <a:lnTo>
                    <a:pt x="0" y="245656"/>
                  </a:lnTo>
                  <a:lnTo>
                    <a:pt x="0" y="2309321"/>
                  </a:lnTo>
                  <a:lnTo>
                    <a:pt x="4067" y="2353464"/>
                  </a:lnTo>
                  <a:lnTo>
                    <a:pt x="15793" y="2395012"/>
                  </a:lnTo>
                  <a:lnTo>
                    <a:pt x="34464" y="2433272"/>
                  </a:lnTo>
                  <a:lnTo>
                    <a:pt x="59365" y="2467549"/>
                  </a:lnTo>
                  <a:lnTo>
                    <a:pt x="89784" y="2497151"/>
                  </a:lnTo>
                  <a:lnTo>
                    <a:pt x="125005" y="2521382"/>
                  </a:lnTo>
                  <a:lnTo>
                    <a:pt x="164316" y="2539550"/>
                  </a:lnTo>
                  <a:lnTo>
                    <a:pt x="207001" y="2550959"/>
                  </a:lnTo>
                  <a:lnTo>
                    <a:pt x="252349" y="2554916"/>
                  </a:lnTo>
                  <a:lnTo>
                    <a:pt x="2093468" y="2554916"/>
                  </a:lnTo>
                  <a:lnTo>
                    <a:pt x="2138848" y="2550959"/>
                  </a:lnTo>
                  <a:lnTo>
                    <a:pt x="2181551" y="2539550"/>
                  </a:lnTo>
                  <a:lnTo>
                    <a:pt x="2220867" y="2521382"/>
                  </a:lnTo>
                  <a:lnTo>
                    <a:pt x="2256085" y="2497151"/>
                  </a:lnTo>
                  <a:lnTo>
                    <a:pt x="2286493" y="2467549"/>
                  </a:lnTo>
                  <a:lnTo>
                    <a:pt x="2311381" y="2433272"/>
                  </a:lnTo>
                  <a:lnTo>
                    <a:pt x="2330038" y="2395012"/>
                  </a:lnTo>
                  <a:lnTo>
                    <a:pt x="2341753" y="2353464"/>
                  </a:lnTo>
                  <a:lnTo>
                    <a:pt x="2345817" y="2309321"/>
                  </a:lnTo>
                  <a:lnTo>
                    <a:pt x="2345817" y="245656"/>
                  </a:lnTo>
                  <a:lnTo>
                    <a:pt x="2341753" y="201512"/>
                  </a:lnTo>
                  <a:lnTo>
                    <a:pt x="2330038" y="159958"/>
                  </a:lnTo>
                  <a:lnTo>
                    <a:pt x="2311381" y="121690"/>
                  </a:lnTo>
                  <a:lnTo>
                    <a:pt x="2286493" y="87403"/>
                  </a:lnTo>
                  <a:lnTo>
                    <a:pt x="2256085" y="57791"/>
                  </a:lnTo>
                  <a:lnTo>
                    <a:pt x="2220867" y="33550"/>
                  </a:lnTo>
                  <a:lnTo>
                    <a:pt x="2181551" y="15374"/>
                  </a:lnTo>
                  <a:lnTo>
                    <a:pt x="2138848" y="3959"/>
                  </a:lnTo>
                  <a:lnTo>
                    <a:pt x="2093468" y="0"/>
                  </a:lnTo>
                  <a:close/>
                </a:path>
              </a:pathLst>
            </a:custGeom>
            <a:solidFill>
              <a:srgbClr val="F1F1F1"/>
            </a:solidFill>
          </p:spPr>
          <p:txBody>
            <a:bodyPr wrap="square" lIns="0" tIns="0" rIns="0" bIns="0" rtlCol="0"/>
            <a:lstStyle/>
            <a:p>
              <a:endParaRPr>
                <a:solidFill>
                  <a:prstClr val="black"/>
                </a:solidFill>
              </a:endParaRPr>
            </a:p>
          </p:txBody>
        </p:sp>
        <p:sp>
          <p:nvSpPr>
            <p:cNvPr id="20" name="object 20"/>
            <p:cNvSpPr/>
            <p:nvPr/>
          </p:nvSpPr>
          <p:spPr>
            <a:xfrm>
              <a:off x="7160910" y="2515880"/>
              <a:ext cx="2286680" cy="2318283"/>
            </a:xfrm>
            <a:custGeom>
              <a:avLst/>
              <a:gdLst/>
              <a:ahLst/>
              <a:cxnLst/>
              <a:rect l="l" t="t" r="r" b="b"/>
              <a:pathLst>
                <a:path w="2346325" h="2551429">
                  <a:moveTo>
                    <a:pt x="0" y="245317"/>
                  </a:moveTo>
                  <a:lnTo>
                    <a:pt x="4067" y="201234"/>
                  </a:lnTo>
                  <a:lnTo>
                    <a:pt x="15793" y="159737"/>
                  </a:lnTo>
                  <a:lnTo>
                    <a:pt x="34464" y="121522"/>
                  </a:lnTo>
                  <a:lnTo>
                    <a:pt x="59365" y="87282"/>
                  </a:lnTo>
                  <a:lnTo>
                    <a:pt x="89784" y="57711"/>
                  </a:lnTo>
                  <a:lnTo>
                    <a:pt x="125005" y="33503"/>
                  </a:lnTo>
                  <a:lnTo>
                    <a:pt x="164316" y="15353"/>
                  </a:lnTo>
                  <a:lnTo>
                    <a:pt x="207001" y="3953"/>
                  </a:lnTo>
                  <a:lnTo>
                    <a:pt x="252349" y="0"/>
                  </a:lnTo>
                  <a:lnTo>
                    <a:pt x="2093468" y="0"/>
                  </a:lnTo>
                  <a:lnTo>
                    <a:pt x="2138848" y="3953"/>
                  </a:lnTo>
                  <a:lnTo>
                    <a:pt x="2181551" y="15353"/>
                  </a:lnTo>
                  <a:lnTo>
                    <a:pt x="2220867" y="33503"/>
                  </a:lnTo>
                  <a:lnTo>
                    <a:pt x="2256085" y="57711"/>
                  </a:lnTo>
                  <a:lnTo>
                    <a:pt x="2286493" y="87282"/>
                  </a:lnTo>
                  <a:lnTo>
                    <a:pt x="2311381" y="121522"/>
                  </a:lnTo>
                  <a:lnTo>
                    <a:pt x="2330038" y="159737"/>
                  </a:lnTo>
                  <a:lnTo>
                    <a:pt x="2341753" y="201234"/>
                  </a:lnTo>
                  <a:lnTo>
                    <a:pt x="2345817" y="245317"/>
                  </a:lnTo>
                  <a:lnTo>
                    <a:pt x="2345817" y="2306136"/>
                  </a:lnTo>
                  <a:lnTo>
                    <a:pt x="2341753" y="2350218"/>
                  </a:lnTo>
                  <a:lnTo>
                    <a:pt x="2330038" y="2391708"/>
                  </a:lnTo>
                  <a:lnTo>
                    <a:pt x="2311381" y="2429915"/>
                  </a:lnTo>
                  <a:lnTo>
                    <a:pt x="2286493" y="2464146"/>
                  </a:lnTo>
                  <a:lnTo>
                    <a:pt x="2256085" y="2493707"/>
                  </a:lnTo>
                  <a:lnTo>
                    <a:pt x="2220867" y="2517905"/>
                  </a:lnTo>
                  <a:lnTo>
                    <a:pt x="2181551" y="2536047"/>
                  </a:lnTo>
                  <a:lnTo>
                    <a:pt x="2138848" y="2547441"/>
                  </a:lnTo>
                  <a:lnTo>
                    <a:pt x="2093468" y="2551392"/>
                  </a:lnTo>
                  <a:lnTo>
                    <a:pt x="252349" y="2551392"/>
                  </a:lnTo>
                  <a:lnTo>
                    <a:pt x="207001" y="2547441"/>
                  </a:lnTo>
                  <a:lnTo>
                    <a:pt x="164316" y="2536047"/>
                  </a:lnTo>
                  <a:lnTo>
                    <a:pt x="125005" y="2517905"/>
                  </a:lnTo>
                  <a:lnTo>
                    <a:pt x="89784" y="2493707"/>
                  </a:lnTo>
                  <a:lnTo>
                    <a:pt x="59365" y="2464146"/>
                  </a:lnTo>
                  <a:lnTo>
                    <a:pt x="34464" y="2429915"/>
                  </a:lnTo>
                  <a:lnTo>
                    <a:pt x="15793" y="2391708"/>
                  </a:lnTo>
                  <a:lnTo>
                    <a:pt x="4067" y="2350218"/>
                  </a:lnTo>
                  <a:lnTo>
                    <a:pt x="0" y="2306136"/>
                  </a:lnTo>
                  <a:lnTo>
                    <a:pt x="0" y="245317"/>
                  </a:lnTo>
                  <a:close/>
                </a:path>
              </a:pathLst>
            </a:custGeom>
            <a:ln w="21941">
              <a:solidFill>
                <a:srgbClr val="00395C"/>
              </a:solidFill>
              <a:prstDash val="dash"/>
            </a:ln>
          </p:spPr>
          <p:txBody>
            <a:bodyPr wrap="square" lIns="0" tIns="0" rIns="0" bIns="0" rtlCol="0"/>
            <a:lstStyle/>
            <a:p>
              <a:endParaRPr>
                <a:solidFill>
                  <a:prstClr val="black"/>
                </a:solidFill>
              </a:endParaRPr>
            </a:p>
          </p:txBody>
        </p:sp>
        <p:sp>
          <p:nvSpPr>
            <p:cNvPr id="21" name="object 21"/>
            <p:cNvSpPr txBox="1"/>
            <p:nvPr/>
          </p:nvSpPr>
          <p:spPr>
            <a:xfrm>
              <a:off x="7904321" y="2588171"/>
              <a:ext cx="1318260" cy="238109"/>
            </a:xfrm>
            <a:prstGeom prst="rect">
              <a:avLst/>
            </a:prstGeom>
          </p:spPr>
          <p:txBody>
            <a:bodyPr vert="horz" wrap="square" lIns="0" tIns="0" rIns="0" bIns="0" rtlCol="0">
              <a:spAutoFit/>
            </a:bodyPr>
            <a:lstStyle/>
            <a:p>
              <a:pPr marL="12700"/>
              <a:r>
                <a:rPr sz="1400" b="1" spc="50" dirty="0">
                  <a:solidFill>
                    <a:prstClr val="black"/>
                  </a:solidFill>
                  <a:cs typeface="Calibri"/>
                </a:rPr>
                <a:t>Incubator</a:t>
              </a:r>
              <a:r>
                <a:rPr sz="1400" b="1" spc="-105" dirty="0">
                  <a:solidFill>
                    <a:prstClr val="black"/>
                  </a:solidFill>
                  <a:cs typeface="Calibri"/>
                </a:rPr>
                <a:t> </a:t>
              </a:r>
              <a:r>
                <a:rPr sz="1400" b="1" spc="70" dirty="0">
                  <a:solidFill>
                    <a:prstClr val="black"/>
                  </a:solidFill>
                  <a:cs typeface="Calibri"/>
                </a:rPr>
                <a:t>Space</a:t>
              </a:r>
              <a:endParaRPr sz="1400" dirty="0">
                <a:solidFill>
                  <a:prstClr val="black"/>
                </a:solidFill>
                <a:cs typeface="Calibri"/>
              </a:endParaRPr>
            </a:p>
          </p:txBody>
        </p:sp>
        <p:sp>
          <p:nvSpPr>
            <p:cNvPr id="22" name="object 22"/>
            <p:cNvSpPr txBox="1"/>
            <p:nvPr/>
          </p:nvSpPr>
          <p:spPr>
            <a:xfrm>
              <a:off x="7240016" y="2994101"/>
              <a:ext cx="2127885" cy="561256"/>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25" dirty="0">
                  <a:solidFill>
                    <a:prstClr val="black"/>
                  </a:solidFill>
                  <a:cs typeface="Calibri"/>
                </a:rPr>
                <a:t>Creating an </a:t>
              </a:r>
              <a:r>
                <a:rPr sz="1100" spc="15" dirty="0">
                  <a:solidFill>
                    <a:prstClr val="black"/>
                  </a:solidFill>
                  <a:cs typeface="Calibri"/>
                </a:rPr>
                <a:t>infrastructure </a:t>
              </a:r>
              <a:r>
                <a:rPr sz="1100" spc="20" dirty="0">
                  <a:solidFill>
                    <a:prstClr val="black"/>
                  </a:solidFill>
                  <a:cs typeface="Calibri"/>
                </a:rPr>
                <a:t>that  </a:t>
              </a:r>
              <a:r>
                <a:rPr sz="1100" spc="10" dirty="0">
                  <a:solidFill>
                    <a:prstClr val="black"/>
                  </a:solidFill>
                  <a:cs typeface="Calibri"/>
                </a:rPr>
                <a:t>allows local entrepreneurs </a:t>
              </a:r>
              <a:r>
                <a:rPr sz="1100" spc="25" dirty="0">
                  <a:solidFill>
                    <a:prstClr val="black"/>
                  </a:solidFill>
                  <a:cs typeface="Calibri"/>
                </a:rPr>
                <a:t>and  </a:t>
              </a:r>
              <a:r>
                <a:rPr sz="1100" spc="30" dirty="0">
                  <a:solidFill>
                    <a:prstClr val="black"/>
                  </a:solidFill>
                  <a:cs typeface="Calibri"/>
                </a:rPr>
                <a:t>high </a:t>
              </a:r>
              <a:r>
                <a:rPr sz="1100" spc="10" dirty="0">
                  <a:solidFill>
                    <a:prstClr val="black"/>
                  </a:solidFill>
                  <a:cs typeface="Calibri"/>
                </a:rPr>
                <a:t>potential </a:t>
              </a:r>
              <a:r>
                <a:rPr sz="1100" spc="30" dirty="0">
                  <a:solidFill>
                    <a:prstClr val="black"/>
                  </a:solidFill>
                  <a:cs typeface="Calibri"/>
                </a:rPr>
                <a:t>start-ups </a:t>
              </a:r>
              <a:r>
                <a:rPr sz="1100" spc="20" dirty="0">
                  <a:solidFill>
                    <a:prstClr val="black"/>
                  </a:solidFill>
                  <a:cs typeface="Calibri"/>
                </a:rPr>
                <a:t>the</a:t>
              </a:r>
              <a:r>
                <a:rPr sz="1100" spc="-70" dirty="0">
                  <a:solidFill>
                    <a:prstClr val="black"/>
                  </a:solidFill>
                  <a:cs typeface="Calibri"/>
                </a:rPr>
                <a:t> </a:t>
              </a:r>
              <a:r>
                <a:rPr sz="1100" spc="25" dirty="0">
                  <a:solidFill>
                    <a:prstClr val="black"/>
                  </a:solidFill>
                  <a:cs typeface="Calibri"/>
                </a:rPr>
                <a:t>best  </a:t>
              </a:r>
              <a:r>
                <a:rPr sz="1100" spc="30" dirty="0">
                  <a:solidFill>
                    <a:prstClr val="black"/>
                  </a:solidFill>
                  <a:cs typeface="Calibri"/>
                </a:rPr>
                <a:t>chance </a:t>
              </a:r>
              <a:r>
                <a:rPr sz="1100" spc="10" dirty="0">
                  <a:solidFill>
                    <a:prstClr val="black"/>
                  </a:solidFill>
                  <a:cs typeface="Calibri"/>
                </a:rPr>
                <a:t>of</a:t>
              </a:r>
              <a:r>
                <a:rPr sz="1100" spc="-40" dirty="0">
                  <a:solidFill>
                    <a:prstClr val="black"/>
                  </a:solidFill>
                  <a:cs typeface="Calibri"/>
                </a:rPr>
                <a:t> </a:t>
              </a:r>
              <a:r>
                <a:rPr sz="1100" spc="30" dirty="0">
                  <a:solidFill>
                    <a:prstClr val="black"/>
                  </a:solidFill>
                  <a:cs typeface="Calibri"/>
                </a:rPr>
                <a:t>succeeding</a:t>
              </a:r>
              <a:endParaRPr sz="1100" dirty="0">
                <a:solidFill>
                  <a:prstClr val="black"/>
                </a:solidFill>
                <a:cs typeface="Calibri"/>
              </a:endParaRPr>
            </a:p>
          </p:txBody>
        </p:sp>
        <p:sp>
          <p:nvSpPr>
            <p:cNvPr id="23" name="object 23"/>
            <p:cNvSpPr txBox="1"/>
            <p:nvPr/>
          </p:nvSpPr>
          <p:spPr>
            <a:xfrm>
              <a:off x="7250413" y="3389001"/>
              <a:ext cx="2048510" cy="561256"/>
            </a:xfrm>
            <a:prstGeom prst="rect">
              <a:avLst/>
            </a:prstGeom>
          </p:spPr>
          <p:txBody>
            <a:bodyPr vert="horz" wrap="square" lIns="0" tIns="0" rIns="0" bIns="0" rtlCol="0">
              <a:spAutoFit/>
            </a:bodyPr>
            <a:lstStyle/>
            <a:p>
              <a:pPr marL="184785" marR="5080" indent="-172085">
                <a:buFont typeface="Arial"/>
                <a:buChar char="•"/>
                <a:tabLst>
                  <a:tab pos="185420" algn="l"/>
                </a:tabLst>
              </a:pPr>
              <a:endParaRPr lang="en-GB" sz="1100" spc="35" dirty="0" smtClean="0">
                <a:solidFill>
                  <a:prstClr val="black"/>
                </a:solidFill>
                <a:cs typeface="Calibri"/>
              </a:endParaRPr>
            </a:p>
            <a:p>
              <a:pPr marL="184785" marR="5080" indent="-172085">
                <a:buFont typeface="Arial"/>
                <a:buChar char="•"/>
                <a:tabLst>
                  <a:tab pos="185420" algn="l"/>
                </a:tabLst>
              </a:pPr>
              <a:r>
                <a:rPr lang="en-GB" sz="1100" spc="35" dirty="0">
                  <a:solidFill>
                    <a:prstClr val="black"/>
                  </a:solidFill>
                  <a:cs typeface="Calibri"/>
                </a:rPr>
                <a:t>Access to Lab equipment, desk  and office space and  conferencing facilities</a:t>
              </a:r>
            </a:p>
          </p:txBody>
        </p:sp>
        <p:sp>
          <p:nvSpPr>
            <p:cNvPr id="24" name="object 24"/>
            <p:cNvSpPr txBox="1"/>
            <p:nvPr/>
          </p:nvSpPr>
          <p:spPr>
            <a:xfrm>
              <a:off x="7240016" y="3914766"/>
              <a:ext cx="2175510" cy="374171"/>
            </a:xfrm>
            <a:prstGeom prst="rect">
              <a:avLst/>
            </a:prstGeom>
          </p:spPr>
          <p:txBody>
            <a:bodyPr vert="horz" wrap="square" lIns="0" tIns="0" rIns="0" bIns="0" rtlCol="0">
              <a:spAutoFit/>
            </a:bodyPr>
            <a:lstStyle/>
            <a:p>
              <a:pPr marL="184785" marR="5080" indent="-172085">
                <a:buFont typeface="Arial"/>
                <a:buChar char="•"/>
                <a:tabLst>
                  <a:tab pos="185420" algn="l"/>
                </a:tabLst>
              </a:pPr>
              <a:r>
                <a:rPr sz="1100" spc="15" dirty="0">
                  <a:solidFill>
                    <a:prstClr val="black"/>
                  </a:solidFill>
                  <a:cs typeface="Calibri"/>
                </a:rPr>
                <a:t>Facilitating </a:t>
              </a:r>
              <a:r>
                <a:rPr sz="1100" spc="40" dirty="0">
                  <a:solidFill>
                    <a:prstClr val="black"/>
                  </a:solidFill>
                  <a:cs typeface="Calibri"/>
                </a:rPr>
                <a:t>access </a:t>
              </a:r>
              <a:r>
                <a:rPr sz="1100" spc="15" dirty="0">
                  <a:solidFill>
                    <a:prstClr val="black"/>
                  </a:solidFill>
                  <a:cs typeface="Calibri"/>
                </a:rPr>
                <a:t>to </a:t>
              </a:r>
              <a:r>
                <a:rPr sz="1100" spc="20" dirty="0">
                  <a:solidFill>
                    <a:prstClr val="black"/>
                  </a:solidFill>
                  <a:cs typeface="Calibri"/>
                </a:rPr>
                <a:t>experts </a:t>
              </a:r>
              <a:r>
                <a:rPr sz="1100" dirty="0">
                  <a:solidFill>
                    <a:prstClr val="black"/>
                  </a:solidFill>
                  <a:cs typeface="Calibri"/>
                </a:rPr>
                <a:t>in  </a:t>
              </a:r>
              <a:r>
                <a:rPr sz="1100" spc="15" dirty="0">
                  <a:solidFill>
                    <a:prstClr val="black"/>
                  </a:solidFill>
                  <a:cs typeface="Calibri"/>
                </a:rPr>
                <a:t>areas </a:t>
              </a:r>
              <a:r>
                <a:rPr sz="1100" spc="20" dirty="0">
                  <a:solidFill>
                    <a:prstClr val="black"/>
                  </a:solidFill>
                  <a:cs typeface="Calibri"/>
                </a:rPr>
                <a:t>including </a:t>
              </a:r>
              <a:r>
                <a:rPr sz="1100" spc="25" dirty="0">
                  <a:solidFill>
                    <a:prstClr val="black"/>
                  </a:solidFill>
                  <a:cs typeface="Calibri"/>
                </a:rPr>
                <a:t>start-ups, </a:t>
              </a:r>
              <a:r>
                <a:rPr sz="1100" spc="15" dirty="0">
                  <a:solidFill>
                    <a:prstClr val="black"/>
                  </a:solidFill>
                  <a:cs typeface="Calibri"/>
                </a:rPr>
                <a:t>finance  </a:t>
              </a:r>
              <a:r>
                <a:rPr sz="1100" spc="25" dirty="0">
                  <a:solidFill>
                    <a:prstClr val="black"/>
                  </a:solidFill>
                  <a:cs typeface="Calibri"/>
                </a:rPr>
                <a:t>and</a:t>
              </a:r>
              <a:r>
                <a:rPr sz="1100" spc="-35" dirty="0">
                  <a:solidFill>
                    <a:prstClr val="black"/>
                  </a:solidFill>
                  <a:cs typeface="Calibri"/>
                </a:rPr>
                <a:t> </a:t>
              </a:r>
              <a:r>
                <a:rPr sz="1100" spc="25" dirty="0">
                  <a:solidFill>
                    <a:prstClr val="black"/>
                  </a:solidFill>
                  <a:cs typeface="Calibri"/>
                </a:rPr>
                <a:t>technology</a:t>
              </a:r>
              <a:endParaRPr sz="1100" dirty="0">
                <a:solidFill>
                  <a:prstClr val="black"/>
                </a:solidFill>
                <a:cs typeface="Calibri"/>
              </a:endParaRPr>
            </a:p>
          </p:txBody>
        </p:sp>
        <p:sp>
          <p:nvSpPr>
            <p:cNvPr id="27" name="object 27"/>
            <p:cNvSpPr/>
            <p:nvPr/>
          </p:nvSpPr>
          <p:spPr>
            <a:xfrm>
              <a:off x="7678317" y="2899585"/>
              <a:ext cx="1294765" cy="0"/>
            </a:xfrm>
            <a:custGeom>
              <a:avLst/>
              <a:gdLst/>
              <a:ahLst/>
              <a:cxnLst/>
              <a:rect l="l" t="t" r="r" b="b"/>
              <a:pathLst>
                <a:path w="1294765">
                  <a:moveTo>
                    <a:pt x="0" y="0"/>
                  </a:moveTo>
                  <a:lnTo>
                    <a:pt x="1294384" y="0"/>
                  </a:lnTo>
                </a:path>
              </a:pathLst>
            </a:custGeom>
            <a:ln w="25400">
              <a:solidFill>
                <a:srgbClr val="0070C0"/>
              </a:solidFill>
            </a:ln>
          </p:spPr>
          <p:txBody>
            <a:bodyPr wrap="square" lIns="0" tIns="0" rIns="0" bIns="0" rtlCol="0"/>
            <a:lstStyle/>
            <a:p>
              <a:endParaRPr>
                <a:solidFill>
                  <a:prstClr val="black"/>
                </a:solidFill>
              </a:endParaRPr>
            </a:p>
          </p:txBody>
        </p:sp>
      </p:grpSp>
      <p:grpSp>
        <p:nvGrpSpPr>
          <p:cNvPr id="53" name="Group 52"/>
          <p:cNvGrpSpPr/>
          <p:nvPr/>
        </p:nvGrpSpPr>
        <p:grpSpPr>
          <a:xfrm>
            <a:off x="415021" y="1161480"/>
            <a:ext cx="2594430" cy="2757592"/>
            <a:chOff x="826833" y="728599"/>
            <a:chExt cx="2526952" cy="2757592"/>
          </a:xfrm>
        </p:grpSpPr>
        <p:sp>
          <p:nvSpPr>
            <p:cNvPr id="54" name="object 6"/>
            <p:cNvSpPr/>
            <p:nvPr/>
          </p:nvSpPr>
          <p:spPr>
            <a:xfrm>
              <a:off x="844108" y="734926"/>
              <a:ext cx="2473436" cy="2751265"/>
            </a:xfrm>
            <a:custGeom>
              <a:avLst/>
              <a:gdLst/>
              <a:ahLst/>
              <a:cxnLst/>
              <a:rect l="l" t="t" r="r" b="b"/>
              <a:pathLst>
                <a:path w="2346325" h="2625090">
                  <a:moveTo>
                    <a:pt x="2093468" y="0"/>
                  </a:moveTo>
                  <a:lnTo>
                    <a:pt x="252285" y="0"/>
                  </a:lnTo>
                  <a:lnTo>
                    <a:pt x="206937" y="4067"/>
                  </a:lnTo>
                  <a:lnTo>
                    <a:pt x="164255" y="15793"/>
                  </a:lnTo>
                  <a:lnTo>
                    <a:pt x="124952" y="34464"/>
                  </a:lnTo>
                  <a:lnTo>
                    <a:pt x="89741" y="59365"/>
                  </a:lnTo>
                  <a:lnTo>
                    <a:pt x="59334" y="89784"/>
                  </a:lnTo>
                  <a:lnTo>
                    <a:pt x="34444" y="125005"/>
                  </a:lnTo>
                  <a:lnTo>
                    <a:pt x="15783" y="164316"/>
                  </a:lnTo>
                  <a:lnTo>
                    <a:pt x="4064" y="207001"/>
                  </a:lnTo>
                  <a:lnTo>
                    <a:pt x="0" y="252349"/>
                  </a:lnTo>
                  <a:lnTo>
                    <a:pt x="0" y="2372233"/>
                  </a:lnTo>
                  <a:lnTo>
                    <a:pt x="4064" y="2417577"/>
                  </a:lnTo>
                  <a:lnTo>
                    <a:pt x="15783" y="2460257"/>
                  </a:lnTo>
                  <a:lnTo>
                    <a:pt x="34444" y="2499559"/>
                  </a:lnTo>
                  <a:lnTo>
                    <a:pt x="59334" y="2534771"/>
                  </a:lnTo>
                  <a:lnTo>
                    <a:pt x="89741" y="2565179"/>
                  </a:lnTo>
                  <a:lnTo>
                    <a:pt x="124952" y="2590070"/>
                  </a:lnTo>
                  <a:lnTo>
                    <a:pt x="164255" y="2608733"/>
                  </a:lnTo>
                  <a:lnTo>
                    <a:pt x="206937" y="2620453"/>
                  </a:lnTo>
                  <a:lnTo>
                    <a:pt x="252285" y="2624518"/>
                  </a:lnTo>
                  <a:lnTo>
                    <a:pt x="2093468" y="2624518"/>
                  </a:lnTo>
                  <a:lnTo>
                    <a:pt x="2138815" y="2620453"/>
                  </a:lnTo>
                  <a:lnTo>
                    <a:pt x="2181500" y="2608733"/>
                  </a:lnTo>
                  <a:lnTo>
                    <a:pt x="2220811" y="2590070"/>
                  </a:lnTo>
                  <a:lnTo>
                    <a:pt x="2256032" y="2565179"/>
                  </a:lnTo>
                  <a:lnTo>
                    <a:pt x="2286451" y="2534771"/>
                  </a:lnTo>
                  <a:lnTo>
                    <a:pt x="2311352" y="2499559"/>
                  </a:lnTo>
                  <a:lnTo>
                    <a:pt x="2330023" y="2460257"/>
                  </a:lnTo>
                  <a:lnTo>
                    <a:pt x="2341749" y="2417577"/>
                  </a:lnTo>
                  <a:lnTo>
                    <a:pt x="2345817" y="2372233"/>
                  </a:lnTo>
                  <a:lnTo>
                    <a:pt x="2345817" y="252349"/>
                  </a:lnTo>
                  <a:lnTo>
                    <a:pt x="2341749" y="207001"/>
                  </a:lnTo>
                  <a:lnTo>
                    <a:pt x="2330023" y="164316"/>
                  </a:lnTo>
                  <a:lnTo>
                    <a:pt x="2311352" y="125005"/>
                  </a:lnTo>
                  <a:lnTo>
                    <a:pt x="2286451" y="89784"/>
                  </a:lnTo>
                  <a:lnTo>
                    <a:pt x="2256032" y="59365"/>
                  </a:lnTo>
                  <a:lnTo>
                    <a:pt x="2220811" y="34464"/>
                  </a:lnTo>
                  <a:lnTo>
                    <a:pt x="2181500" y="15793"/>
                  </a:lnTo>
                  <a:lnTo>
                    <a:pt x="2138815" y="4067"/>
                  </a:lnTo>
                  <a:lnTo>
                    <a:pt x="2093468" y="0"/>
                  </a:lnTo>
                  <a:close/>
                </a:path>
              </a:pathLst>
            </a:custGeom>
            <a:solidFill>
              <a:srgbClr val="F1F1F1"/>
            </a:solidFill>
          </p:spPr>
          <p:txBody>
            <a:bodyPr wrap="square" lIns="0" tIns="0" rIns="0" bIns="0" rtlCol="0"/>
            <a:lstStyle/>
            <a:p>
              <a:endParaRPr>
                <a:solidFill>
                  <a:prstClr val="black"/>
                </a:solidFill>
              </a:endParaRPr>
            </a:p>
          </p:txBody>
        </p:sp>
        <p:sp>
          <p:nvSpPr>
            <p:cNvPr id="55" name="object 7"/>
            <p:cNvSpPr/>
            <p:nvPr/>
          </p:nvSpPr>
          <p:spPr>
            <a:xfrm>
              <a:off x="826833" y="728599"/>
              <a:ext cx="2526952" cy="2736330"/>
            </a:xfrm>
            <a:custGeom>
              <a:avLst/>
              <a:gdLst/>
              <a:ahLst/>
              <a:cxnLst/>
              <a:rect l="l" t="t" r="r" b="b"/>
              <a:pathLst>
                <a:path w="2346325" h="2625090">
                  <a:moveTo>
                    <a:pt x="0" y="252349"/>
                  </a:moveTo>
                  <a:lnTo>
                    <a:pt x="4064" y="207001"/>
                  </a:lnTo>
                  <a:lnTo>
                    <a:pt x="15783" y="164316"/>
                  </a:lnTo>
                  <a:lnTo>
                    <a:pt x="34444" y="125005"/>
                  </a:lnTo>
                  <a:lnTo>
                    <a:pt x="59334" y="89784"/>
                  </a:lnTo>
                  <a:lnTo>
                    <a:pt x="89741" y="59365"/>
                  </a:lnTo>
                  <a:lnTo>
                    <a:pt x="124952" y="34464"/>
                  </a:lnTo>
                  <a:lnTo>
                    <a:pt x="164255" y="15793"/>
                  </a:lnTo>
                  <a:lnTo>
                    <a:pt x="206937" y="4067"/>
                  </a:lnTo>
                  <a:lnTo>
                    <a:pt x="252285" y="0"/>
                  </a:lnTo>
                  <a:lnTo>
                    <a:pt x="2093468" y="0"/>
                  </a:lnTo>
                  <a:lnTo>
                    <a:pt x="2138815" y="4067"/>
                  </a:lnTo>
                  <a:lnTo>
                    <a:pt x="2181500" y="15793"/>
                  </a:lnTo>
                  <a:lnTo>
                    <a:pt x="2220811" y="34464"/>
                  </a:lnTo>
                  <a:lnTo>
                    <a:pt x="2256032" y="59365"/>
                  </a:lnTo>
                  <a:lnTo>
                    <a:pt x="2286451" y="89784"/>
                  </a:lnTo>
                  <a:lnTo>
                    <a:pt x="2311352" y="125005"/>
                  </a:lnTo>
                  <a:lnTo>
                    <a:pt x="2330023" y="164316"/>
                  </a:lnTo>
                  <a:lnTo>
                    <a:pt x="2341749" y="207001"/>
                  </a:lnTo>
                  <a:lnTo>
                    <a:pt x="2345817" y="252349"/>
                  </a:lnTo>
                  <a:lnTo>
                    <a:pt x="2345817" y="2372233"/>
                  </a:lnTo>
                  <a:lnTo>
                    <a:pt x="2341749" y="2417577"/>
                  </a:lnTo>
                  <a:lnTo>
                    <a:pt x="2330023" y="2460257"/>
                  </a:lnTo>
                  <a:lnTo>
                    <a:pt x="2311352" y="2499559"/>
                  </a:lnTo>
                  <a:lnTo>
                    <a:pt x="2286451" y="2534771"/>
                  </a:lnTo>
                  <a:lnTo>
                    <a:pt x="2256032" y="2565179"/>
                  </a:lnTo>
                  <a:lnTo>
                    <a:pt x="2220811" y="2590070"/>
                  </a:lnTo>
                  <a:lnTo>
                    <a:pt x="2181500" y="2608733"/>
                  </a:lnTo>
                  <a:lnTo>
                    <a:pt x="2138815" y="2620453"/>
                  </a:lnTo>
                  <a:lnTo>
                    <a:pt x="2093468" y="2624518"/>
                  </a:lnTo>
                  <a:lnTo>
                    <a:pt x="252285" y="2624518"/>
                  </a:lnTo>
                  <a:lnTo>
                    <a:pt x="206937" y="2620453"/>
                  </a:lnTo>
                  <a:lnTo>
                    <a:pt x="164255" y="2608733"/>
                  </a:lnTo>
                  <a:lnTo>
                    <a:pt x="124952" y="2590070"/>
                  </a:lnTo>
                  <a:lnTo>
                    <a:pt x="89741" y="2565179"/>
                  </a:lnTo>
                  <a:lnTo>
                    <a:pt x="59334" y="2534771"/>
                  </a:lnTo>
                  <a:lnTo>
                    <a:pt x="34444" y="2499559"/>
                  </a:lnTo>
                  <a:lnTo>
                    <a:pt x="15783" y="2460257"/>
                  </a:lnTo>
                  <a:lnTo>
                    <a:pt x="4064" y="2417577"/>
                  </a:lnTo>
                  <a:lnTo>
                    <a:pt x="0" y="2372233"/>
                  </a:lnTo>
                  <a:lnTo>
                    <a:pt x="0" y="252349"/>
                  </a:lnTo>
                  <a:close/>
                </a:path>
              </a:pathLst>
            </a:custGeom>
            <a:ln w="22225">
              <a:solidFill>
                <a:srgbClr val="00ADEE"/>
              </a:solidFill>
              <a:prstDash val="dash"/>
            </a:ln>
          </p:spPr>
          <p:txBody>
            <a:bodyPr wrap="square" lIns="0" tIns="0" rIns="0" bIns="0" rtlCol="0"/>
            <a:lstStyle/>
            <a:p>
              <a:endParaRPr>
                <a:solidFill>
                  <a:prstClr val="black"/>
                </a:solidFill>
              </a:endParaRPr>
            </a:p>
          </p:txBody>
        </p:sp>
        <p:sp>
          <p:nvSpPr>
            <p:cNvPr id="56" name="object 8"/>
            <p:cNvSpPr txBox="1"/>
            <p:nvPr/>
          </p:nvSpPr>
          <p:spPr>
            <a:xfrm>
              <a:off x="1263453" y="802820"/>
              <a:ext cx="1634748" cy="430887"/>
            </a:xfrm>
            <a:prstGeom prst="rect">
              <a:avLst/>
            </a:prstGeom>
          </p:spPr>
          <p:txBody>
            <a:bodyPr vert="horz" wrap="square" lIns="0" tIns="0" rIns="0" bIns="0" rtlCol="0">
              <a:spAutoFit/>
            </a:bodyPr>
            <a:lstStyle/>
            <a:p>
              <a:pPr marL="12700"/>
              <a:r>
                <a:rPr lang="en-GB" sz="1400" b="1" spc="35" dirty="0">
                  <a:solidFill>
                    <a:prstClr val="black"/>
                  </a:solidFill>
                  <a:cs typeface="Calibri"/>
                </a:rPr>
                <a:t>Business engagement </a:t>
              </a:r>
              <a:endParaRPr sz="1400" dirty="0">
                <a:solidFill>
                  <a:prstClr val="black"/>
                </a:solidFill>
                <a:cs typeface="Calibri"/>
              </a:endParaRPr>
            </a:p>
          </p:txBody>
        </p:sp>
        <p:sp>
          <p:nvSpPr>
            <p:cNvPr id="57" name="object 9"/>
            <p:cNvSpPr txBox="1"/>
            <p:nvPr/>
          </p:nvSpPr>
          <p:spPr>
            <a:xfrm>
              <a:off x="914400" y="1231642"/>
              <a:ext cx="1995255" cy="169277"/>
            </a:xfrm>
            <a:prstGeom prst="rect">
              <a:avLst/>
            </a:prstGeom>
          </p:spPr>
          <p:txBody>
            <a:bodyPr vert="horz" wrap="square" lIns="0" tIns="0" rIns="0" bIns="0" rtlCol="0">
              <a:spAutoFit/>
            </a:bodyPr>
            <a:lstStyle/>
            <a:p>
              <a:pPr marL="184785" marR="5080" indent="-172085">
                <a:buFont typeface="Arial"/>
                <a:buChar char="•"/>
                <a:tabLst>
                  <a:tab pos="185420" algn="l"/>
                </a:tabLst>
              </a:pPr>
              <a:endParaRPr sz="1100" dirty="0">
                <a:solidFill>
                  <a:prstClr val="black"/>
                </a:solidFill>
                <a:cs typeface="Calibri"/>
              </a:endParaRPr>
            </a:p>
          </p:txBody>
        </p:sp>
        <p:sp>
          <p:nvSpPr>
            <p:cNvPr id="58" name="object 10"/>
            <p:cNvSpPr txBox="1"/>
            <p:nvPr/>
          </p:nvSpPr>
          <p:spPr>
            <a:xfrm>
              <a:off x="924119" y="1280492"/>
              <a:ext cx="2248691" cy="1923604"/>
            </a:xfrm>
            <a:prstGeom prst="rect">
              <a:avLst/>
            </a:prstGeom>
          </p:spPr>
          <p:txBody>
            <a:bodyPr vert="horz" wrap="square" lIns="0" tIns="0" rIns="0" bIns="0" rtlCol="0">
              <a:spAutoFit/>
            </a:bodyPr>
            <a:lstStyle/>
            <a:p>
              <a:pPr marL="184785" indent="-172085">
                <a:lnSpc>
                  <a:spcPts val="1210"/>
                </a:lnSpc>
                <a:spcBef>
                  <a:spcPts val="55"/>
                </a:spcBef>
                <a:buFont typeface="Arial"/>
                <a:buChar char="•"/>
                <a:tabLst>
                  <a:tab pos="185420" algn="l"/>
                </a:tabLst>
              </a:pPr>
              <a:r>
                <a:rPr lang="en-GB" sz="1100" dirty="0">
                  <a:solidFill>
                    <a:prstClr val="black"/>
                  </a:solidFill>
                  <a:cs typeface="Microsoft Sans Serif"/>
                </a:rPr>
                <a:t>Added value services for SME’s through access to the Maker Space, Incubator and Discovery</a:t>
              </a:r>
              <a:r>
                <a:rPr lang="en-GB" sz="1100" spc="75" dirty="0">
                  <a:solidFill>
                    <a:prstClr val="black"/>
                  </a:solidFill>
                  <a:cs typeface="Microsoft Sans Serif"/>
                </a:rPr>
                <a:t> </a:t>
              </a:r>
              <a:r>
                <a:rPr lang="en-GB" sz="1100" dirty="0">
                  <a:solidFill>
                    <a:prstClr val="black"/>
                  </a:solidFill>
                  <a:cs typeface="Microsoft Sans Serif"/>
                </a:rPr>
                <a:t>activities</a:t>
              </a:r>
            </a:p>
            <a:p>
              <a:pPr marL="221615" indent="-208915">
                <a:lnSpc>
                  <a:spcPts val="1105"/>
                </a:lnSpc>
                <a:buFont typeface="Arial"/>
                <a:buChar char="•"/>
                <a:tabLst>
                  <a:tab pos="222250" algn="l"/>
                </a:tabLst>
              </a:pPr>
              <a:r>
                <a:rPr lang="en-GB" sz="1100" dirty="0">
                  <a:solidFill>
                    <a:prstClr val="black"/>
                  </a:solidFill>
                  <a:cs typeface="Microsoft Sans Serif"/>
                </a:rPr>
                <a:t>A “go to” space for innovative companies keen to network and forge new</a:t>
              </a:r>
              <a:r>
                <a:rPr lang="en-GB" sz="1100" spc="40" dirty="0">
                  <a:solidFill>
                    <a:prstClr val="black"/>
                  </a:solidFill>
                  <a:cs typeface="Microsoft Sans Serif"/>
                </a:rPr>
                <a:t> </a:t>
              </a:r>
              <a:r>
                <a:rPr lang="en-GB" sz="1100" dirty="0">
                  <a:solidFill>
                    <a:prstClr val="black"/>
                  </a:solidFill>
                  <a:cs typeface="Microsoft Sans Serif"/>
                </a:rPr>
                <a:t>alliances</a:t>
              </a:r>
            </a:p>
            <a:p>
              <a:pPr marL="184785" indent="-172085">
                <a:lnSpc>
                  <a:spcPts val="1105"/>
                </a:lnSpc>
                <a:buFont typeface="Arial"/>
                <a:buChar char="•"/>
                <a:tabLst>
                  <a:tab pos="185420" algn="l"/>
                </a:tabLst>
              </a:pPr>
              <a:r>
                <a:rPr lang="en-GB" sz="1100" dirty="0">
                  <a:solidFill>
                    <a:prstClr val="black"/>
                  </a:solidFill>
                  <a:cs typeface="Microsoft Sans Serif"/>
                </a:rPr>
                <a:t>A venue to access business support advice and specialist business products and services from</a:t>
              </a:r>
              <a:r>
                <a:rPr lang="en-GB" sz="1100" spc="80" dirty="0">
                  <a:solidFill>
                    <a:prstClr val="black"/>
                  </a:solidFill>
                  <a:cs typeface="Microsoft Sans Serif"/>
                </a:rPr>
                <a:t> </a:t>
              </a:r>
              <a:r>
                <a:rPr lang="en-GB" sz="1100" dirty="0">
                  <a:solidFill>
                    <a:prstClr val="black"/>
                  </a:solidFill>
                  <a:cs typeface="Microsoft Sans Serif"/>
                </a:rPr>
                <a:t>Barclays</a:t>
              </a:r>
            </a:p>
            <a:p>
              <a:pPr marL="184785" indent="-172085">
                <a:lnSpc>
                  <a:spcPts val="1210"/>
                </a:lnSpc>
                <a:buFont typeface="Arial"/>
                <a:buChar char="•"/>
                <a:tabLst>
                  <a:tab pos="185420" algn="l"/>
                </a:tabLst>
              </a:pPr>
              <a:r>
                <a:rPr lang="en-GB" sz="1100" dirty="0">
                  <a:solidFill>
                    <a:prstClr val="black"/>
                  </a:solidFill>
                  <a:cs typeface="Microsoft Sans Serif"/>
                </a:rPr>
                <a:t>A pathway to facilitate introductions for innovative businesses to potential collaboration opportunities at the</a:t>
              </a:r>
              <a:r>
                <a:rPr lang="en-GB" sz="1100" spc="105" dirty="0">
                  <a:solidFill>
                    <a:prstClr val="black"/>
                  </a:solidFill>
                  <a:cs typeface="Microsoft Sans Serif"/>
                </a:rPr>
                <a:t> </a:t>
              </a:r>
              <a:r>
                <a:rPr lang="en-GB" sz="1100" dirty="0">
                  <a:solidFill>
                    <a:prstClr val="black"/>
                  </a:solidFill>
                  <a:cs typeface="Microsoft Sans Serif"/>
                </a:rPr>
                <a:t>University</a:t>
              </a:r>
              <a:endParaRPr sz="1100" dirty="0">
                <a:solidFill>
                  <a:prstClr val="black"/>
                </a:solidFill>
                <a:cs typeface="Calibri"/>
              </a:endParaRPr>
            </a:p>
          </p:txBody>
        </p:sp>
        <p:sp>
          <p:nvSpPr>
            <p:cNvPr id="60" name="object 25"/>
            <p:cNvSpPr/>
            <p:nvPr/>
          </p:nvSpPr>
          <p:spPr>
            <a:xfrm>
              <a:off x="1433443" y="1029015"/>
              <a:ext cx="1294765" cy="0"/>
            </a:xfrm>
            <a:custGeom>
              <a:avLst/>
              <a:gdLst/>
              <a:ahLst/>
              <a:cxnLst/>
              <a:rect l="l" t="t" r="r" b="b"/>
              <a:pathLst>
                <a:path w="1294764">
                  <a:moveTo>
                    <a:pt x="0" y="0"/>
                  </a:moveTo>
                  <a:lnTo>
                    <a:pt x="1294384" y="0"/>
                  </a:lnTo>
                </a:path>
              </a:pathLst>
            </a:custGeom>
            <a:ln w="25400">
              <a:solidFill>
                <a:srgbClr val="00ADEE"/>
              </a:solidFill>
            </a:ln>
          </p:spPr>
          <p:txBody>
            <a:bodyPr wrap="square" lIns="0" tIns="0" rIns="0" bIns="0" rtlCol="0"/>
            <a:lstStyle/>
            <a:p>
              <a:endParaRPr>
                <a:solidFill>
                  <a:prstClr val="black"/>
                </a:solidFill>
              </a:endParaRPr>
            </a:p>
          </p:txBody>
        </p:sp>
      </p:gr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7" y="5791202"/>
            <a:ext cx="2601457" cy="953795"/>
          </a:xfrm>
          <a:prstGeom prst="rect">
            <a:avLst/>
          </a:prstGeom>
        </p:spPr>
      </p:pic>
    </p:spTree>
    <p:extLst>
      <p:ext uri="{BB962C8B-B14F-4D97-AF65-F5344CB8AC3E}">
        <p14:creationId xmlns:p14="http://schemas.microsoft.com/office/powerpoint/2010/main" val="2045303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International Accelerator</a:t>
            </a:r>
            <a:endParaRPr lang="en-GB" dirty="0"/>
          </a:p>
        </p:txBody>
      </p:sp>
      <p:pic>
        <p:nvPicPr>
          <p:cNvPr id="4" name="Content Placeholder 3"/>
          <p:cNvPicPr>
            <a:picLocks noGrp="1" noChangeAspect="1"/>
          </p:cNvPicPr>
          <p:nvPr>
            <p:ph idx="1"/>
          </p:nvPr>
        </p:nvPicPr>
        <p:blipFill>
          <a:blip r:embed="rId3"/>
          <a:stretch>
            <a:fillRect/>
          </a:stretch>
        </p:blipFill>
        <p:spPr>
          <a:xfrm>
            <a:off x="395288" y="1557338"/>
            <a:ext cx="8137152" cy="4895998"/>
          </a:xfrm>
          <a:prstGeom prst="rect">
            <a:avLst/>
          </a:prstGeom>
        </p:spPr>
      </p:pic>
    </p:spTree>
    <p:extLst>
      <p:ext uri="{BB962C8B-B14F-4D97-AF65-F5344CB8AC3E}">
        <p14:creationId xmlns:p14="http://schemas.microsoft.com/office/powerpoint/2010/main" val="3436647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International Accelerator</a:t>
            </a:r>
            <a:endParaRPr lang="en-GB" dirty="0"/>
          </a:p>
        </p:txBody>
      </p:sp>
      <p:pic>
        <p:nvPicPr>
          <p:cNvPr id="4" name="Content Placeholder 3"/>
          <p:cNvPicPr>
            <a:picLocks noGrp="1" noChangeAspect="1"/>
          </p:cNvPicPr>
          <p:nvPr>
            <p:ph idx="1"/>
          </p:nvPr>
        </p:nvPicPr>
        <p:blipFill>
          <a:blip r:embed="rId3"/>
          <a:stretch>
            <a:fillRect/>
          </a:stretch>
        </p:blipFill>
        <p:spPr>
          <a:xfrm>
            <a:off x="755576" y="1268760"/>
            <a:ext cx="7488832" cy="5040560"/>
          </a:xfrm>
          <a:prstGeom prst="rect">
            <a:avLst/>
          </a:prstGeom>
        </p:spPr>
      </p:pic>
    </p:spTree>
    <p:extLst>
      <p:ext uri="{BB962C8B-B14F-4D97-AF65-F5344CB8AC3E}">
        <p14:creationId xmlns:p14="http://schemas.microsoft.com/office/powerpoint/2010/main" val="2939548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03649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208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9684561"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74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Business hackathons – 48 hours</a:t>
            </a:r>
            <a:endParaRPr lang="en-GB" dirty="0"/>
          </a:p>
        </p:txBody>
      </p:sp>
      <p:pic>
        <p:nvPicPr>
          <p:cNvPr id="4" name="Content Placeholder 3"/>
          <p:cNvPicPr>
            <a:picLocks noGrp="1" noChangeAspect="1"/>
          </p:cNvPicPr>
          <p:nvPr>
            <p:ph idx="1"/>
          </p:nvPr>
        </p:nvPicPr>
        <p:blipFill>
          <a:blip r:embed="rId3"/>
          <a:stretch>
            <a:fillRect/>
          </a:stretch>
        </p:blipFill>
        <p:spPr>
          <a:xfrm>
            <a:off x="755576" y="1484784"/>
            <a:ext cx="7238345" cy="4752528"/>
          </a:xfrm>
          <a:prstGeom prst="rect">
            <a:avLst/>
          </a:prstGeom>
        </p:spPr>
      </p:pic>
    </p:spTree>
    <p:extLst>
      <p:ext uri="{BB962C8B-B14F-4D97-AF65-F5344CB8AC3E}">
        <p14:creationId xmlns:p14="http://schemas.microsoft.com/office/powerpoint/2010/main" val="3106768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The Accelerator Network (TAN)</a:t>
            </a:r>
            <a:endParaRPr lang="en-GB" dirty="0"/>
          </a:p>
        </p:txBody>
      </p:sp>
      <p:sp>
        <p:nvSpPr>
          <p:cNvPr id="3" name="Content Placeholder 2"/>
          <p:cNvSpPr>
            <a:spLocks noGrp="1"/>
          </p:cNvSpPr>
          <p:nvPr>
            <p:ph idx="1"/>
          </p:nvPr>
        </p:nvSpPr>
        <p:spPr>
          <a:xfrm>
            <a:off x="412750" y="1556792"/>
            <a:ext cx="8229600" cy="4247108"/>
          </a:xfrm>
        </p:spPr>
        <p:txBody>
          <a:bodyPr/>
          <a:lstStyle/>
          <a:p>
            <a:pPr marL="0" indent="0">
              <a:buNone/>
            </a:pPr>
            <a:endParaRPr lang="en-GB" sz="3200" dirty="0" smtClean="0"/>
          </a:p>
          <a:p>
            <a:pPr marL="0" indent="0">
              <a:buNone/>
            </a:pPr>
            <a:endParaRPr lang="en-GB" sz="3200" dirty="0"/>
          </a:p>
          <a:p>
            <a:pPr marL="0" indent="0">
              <a:buNone/>
            </a:pPr>
            <a:r>
              <a:rPr lang="en-GB" sz="2800" dirty="0" smtClean="0"/>
              <a:t>Significantly </a:t>
            </a:r>
            <a:r>
              <a:rPr lang="en-GB" sz="2800" dirty="0"/>
              <a:t>increasing the quality and quantity of investable high growth technology start-ups for economic development organisations globally.</a:t>
            </a:r>
          </a:p>
          <a:p>
            <a:pPr marL="0" indent="0">
              <a:buNone/>
            </a:pPr>
            <a:endParaRPr lang="en-GB" sz="2800" dirty="0"/>
          </a:p>
        </p:txBody>
      </p:sp>
    </p:spTree>
    <p:extLst>
      <p:ext uri="{BB962C8B-B14F-4D97-AF65-F5344CB8AC3E}">
        <p14:creationId xmlns:p14="http://schemas.microsoft.com/office/powerpoint/2010/main" val="1437324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a:t>About TAN</a:t>
            </a:r>
          </a:p>
        </p:txBody>
      </p:sp>
      <p:sp>
        <p:nvSpPr>
          <p:cNvPr id="3" name="Content Placeholder 2"/>
          <p:cNvSpPr>
            <a:spLocks noGrp="1"/>
          </p:cNvSpPr>
          <p:nvPr>
            <p:ph idx="1"/>
          </p:nvPr>
        </p:nvSpPr>
        <p:spPr>
          <a:xfrm>
            <a:off x="412750" y="1556792"/>
            <a:ext cx="8229600" cy="4247108"/>
          </a:xfrm>
        </p:spPr>
        <p:txBody>
          <a:bodyPr/>
          <a:lstStyle/>
          <a:p>
            <a:r>
              <a:rPr lang="en-GB" sz="1800" dirty="0"/>
              <a:t>Developing start-up ecosystems that produce MORE innovative, scalable, investable companies</a:t>
            </a:r>
            <a:r>
              <a:rPr lang="en-GB" sz="1800" dirty="0" smtClean="0"/>
              <a:t>.</a:t>
            </a:r>
          </a:p>
          <a:p>
            <a:pPr marL="0" indent="0">
              <a:buNone/>
            </a:pPr>
            <a:r>
              <a:rPr lang="en-GB" sz="1800" dirty="0" smtClean="0"/>
              <a:t> </a:t>
            </a:r>
            <a:endParaRPr lang="en-GB" sz="1800" dirty="0"/>
          </a:p>
          <a:p>
            <a:r>
              <a:rPr lang="en-GB" sz="1800" dirty="0"/>
              <a:t>TAN helps you to generate higher levels of entrepreneurial activity thus increasing social and economic wealth in your community</a:t>
            </a:r>
            <a:r>
              <a:rPr lang="en-GB" sz="1800" dirty="0" smtClean="0"/>
              <a:t>.</a:t>
            </a:r>
          </a:p>
          <a:p>
            <a:pPr marL="0" indent="0">
              <a:buNone/>
            </a:pPr>
            <a:endParaRPr lang="en-GB" sz="1800" dirty="0"/>
          </a:p>
          <a:p>
            <a:r>
              <a:rPr lang="en-GB" sz="1800" dirty="0"/>
              <a:t>Our frameworks provide proven, market-tested education and support for every step of the entrepreneur and investor journey from idea right though to scale-up</a:t>
            </a:r>
            <a:r>
              <a:rPr lang="en-GB" sz="1800" dirty="0" smtClean="0"/>
              <a:t>.</a:t>
            </a:r>
          </a:p>
          <a:p>
            <a:pPr marL="0" indent="0">
              <a:buNone/>
            </a:pPr>
            <a:endParaRPr lang="en-GB" sz="1800" dirty="0"/>
          </a:p>
          <a:p>
            <a:r>
              <a:rPr lang="en-GB" sz="1800" dirty="0"/>
              <a:t>And these programs work: 85% of start-ups that have participated in TAN frameworks have reached their funding</a:t>
            </a:r>
          </a:p>
          <a:p>
            <a:pPr marL="0" indent="0">
              <a:buNone/>
            </a:pPr>
            <a:endParaRPr lang="en-GB" dirty="0"/>
          </a:p>
        </p:txBody>
      </p:sp>
    </p:spTree>
    <p:extLst>
      <p:ext uri="{BB962C8B-B14F-4D97-AF65-F5344CB8AC3E}">
        <p14:creationId xmlns:p14="http://schemas.microsoft.com/office/powerpoint/2010/main" val="3278542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TAN Approach</a:t>
            </a:r>
            <a:endParaRPr lang="en-GB" dirty="0"/>
          </a:p>
        </p:txBody>
      </p:sp>
      <p:sp>
        <p:nvSpPr>
          <p:cNvPr id="3" name="Content Placeholder 2"/>
          <p:cNvSpPr>
            <a:spLocks noGrp="1"/>
          </p:cNvSpPr>
          <p:nvPr>
            <p:ph idx="1"/>
          </p:nvPr>
        </p:nvSpPr>
        <p:spPr>
          <a:xfrm>
            <a:off x="412750" y="1556792"/>
            <a:ext cx="8229600" cy="4247108"/>
          </a:xfrm>
        </p:spPr>
        <p:txBody>
          <a:bodyPr/>
          <a:lstStyle/>
          <a:p>
            <a:r>
              <a:rPr lang="en-GB" sz="1800" dirty="0"/>
              <a:t>TAN provides a unique approach to improving the performance of </a:t>
            </a:r>
            <a:r>
              <a:rPr lang="en-GB" sz="1800" dirty="0" err="1"/>
              <a:t>startup</a:t>
            </a:r>
            <a:r>
              <a:rPr lang="en-GB" sz="1800" dirty="0"/>
              <a:t> communities  </a:t>
            </a:r>
          </a:p>
          <a:p>
            <a:endParaRPr lang="en-GB" sz="1800" dirty="0"/>
          </a:p>
          <a:p>
            <a:r>
              <a:rPr lang="en-GB" sz="1800" dirty="0"/>
              <a:t>We integrate and connect our process to your existing resources and institutions, transferring expertise and knowledge to increase start-up creation, sustainability and investment activity.</a:t>
            </a:r>
          </a:p>
          <a:p>
            <a:endParaRPr lang="en-GB" sz="1800" dirty="0"/>
          </a:p>
          <a:p>
            <a:r>
              <a:rPr lang="en-GB" sz="1800" dirty="0"/>
              <a:t>With a starting point that includes analysis of your existing activity to provide a clear understanding of your goals, environment and culture, we tailor our chronological system of support to deliver significant improvement to you, your investor and entrepreneur community.</a:t>
            </a:r>
          </a:p>
          <a:p>
            <a:endParaRPr lang="en-GB" sz="1800" dirty="0"/>
          </a:p>
          <a:p>
            <a:r>
              <a:rPr lang="en-GB" sz="1800" dirty="0"/>
              <a:t>All of our activity has the same goal: identification and growth of innovative, investable, scalable companies.</a:t>
            </a:r>
          </a:p>
          <a:p>
            <a:endParaRPr lang="en-GB" dirty="0"/>
          </a:p>
        </p:txBody>
      </p:sp>
    </p:spTree>
    <p:extLst>
      <p:ext uri="{BB962C8B-B14F-4D97-AF65-F5344CB8AC3E}">
        <p14:creationId xmlns:p14="http://schemas.microsoft.com/office/powerpoint/2010/main" val="3692576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93239"/>
            <a:ext cx="8229600" cy="684088"/>
          </a:xfrm>
        </p:spPr>
        <p:txBody>
          <a:bodyPr/>
          <a:lstStyle/>
          <a:p>
            <a:r>
              <a:rPr lang="en-GB" dirty="0" smtClean="0"/>
              <a:t>Incubation </a:t>
            </a:r>
            <a:r>
              <a:rPr lang="en-GB" dirty="0" smtClean="0"/>
              <a:t>Strategy – final thoughts</a:t>
            </a:r>
            <a:endParaRPr lang="en-GB" dirty="0"/>
          </a:p>
        </p:txBody>
      </p:sp>
      <p:sp>
        <p:nvSpPr>
          <p:cNvPr id="3" name="Content Placeholder 2"/>
          <p:cNvSpPr>
            <a:spLocks noGrp="1"/>
          </p:cNvSpPr>
          <p:nvPr>
            <p:ph idx="1"/>
          </p:nvPr>
        </p:nvSpPr>
        <p:spPr>
          <a:xfrm>
            <a:off x="412750" y="1556792"/>
            <a:ext cx="8229600" cy="4247108"/>
          </a:xfrm>
        </p:spPr>
        <p:txBody>
          <a:bodyPr/>
          <a:lstStyle/>
          <a:p>
            <a:r>
              <a:rPr lang="en-GB" sz="1800" dirty="0"/>
              <a:t>Acknowledge the changing needs of clients over time</a:t>
            </a:r>
          </a:p>
          <a:p>
            <a:r>
              <a:rPr lang="en-GB" sz="1800" dirty="0"/>
              <a:t>Assess the quality of external service provision</a:t>
            </a:r>
          </a:p>
          <a:p>
            <a:r>
              <a:rPr lang="en-GB" sz="1800" dirty="0"/>
              <a:t>Demonstrate where new client flow will come from</a:t>
            </a:r>
          </a:p>
          <a:p>
            <a:r>
              <a:rPr lang="en-GB" sz="1800" dirty="0"/>
              <a:t>Ensure objectives inform the delivery of incubation processes</a:t>
            </a:r>
          </a:p>
          <a:p>
            <a:r>
              <a:rPr lang="en-GB" sz="1800" dirty="0"/>
              <a:t> Focus on ways to measure and monitor impact on the wider economy.</a:t>
            </a:r>
          </a:p>
          <a:p>
            <a:r>
              <a:rPr lang="en-GB" sz="1800" dirty="0"/>
              <a:t> Identify on methods to assure the quality of business development resource provision</a:t>
            </a:r>
          </a:p>
          <a:p>
            <a:r>
              <a:rPr lang="en-GB" sz="1800" dirty="0"/>
              <a:t>Identify the range of business development resources and, where appropriate, facilities and infrastructure which will be provided to help clients achieve their true growth potential</a:t>
            </a:r>
          </a:p>
          <a:p>
            <a:r>
              <a:rPr lang="en-GB" sz="1800" dirty="0"/>
              <a:t> Identify ways for the incubator to act as a catalyst for economic development.</a:t>
            </a:r>
          </a:p>
          <a:p>
            <a:r>
              <a:rPr lang="en-GB" sz="1800" dirty="0"/>
              <a:t> Map out a critical path for the development of the incubation environment</a:t>
            </a:r>
          </a:p>
          <a:p>
            <a:endParaRPr lang="en-GB" dirty="0"/>
          </a:p>
        </p:txBody>
      </p:sp>
    </p:spTree>
    <p:extLst>
      <p:ext uri="{BB962C8B-B14F-4D97-AF65-F5344CB8AC3E}">
        <p14:creationId xmlns:p14="http://schemas.microsoft.com/office/powerpoint/2010/main" val="358278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sz="2800" dirty="0"/>
              <a:t>Utilization-Focused Innovation System </a:t>
            </a:r>
          </a:p>
        </p:txBody>
      </p:sp>
      <p:pic>
        <p:nvPicPr>
          <p:cNvPr id="4" name="Content Placeholder 3"/>
          <p:cNvPicPr>
            <a:picLocks noGrp="1" noChangeAspect="1"/>
          </p:cNvPicPr>
          <p:nvPr>
            <p:ph idx="1"/>
          </p:nvPr>
        </p:nvPicPr>
        <p:blipFill>
          <a:blip r:embed="rId3"/>
          <a:stretch>
            <a:fillRect/>
          </a:stretch>
        </p:blipFill>
        <p:spPr>
          <a:xfrm>
            <a:off x="539553" y="1414216"/>
            <a:ext cx="7979968" cy="4535064"/>
          </a:xfrm>
          <a:prstGeom prst="rect">
            <a:avLst/>
          </a:prstGeom>
        </p:spPr>
      </p:pic>
    </p:spTree>
    <p:extLst>
      <p:ext uri="{BB962C8B-B14F-4D97-AF65-F5344CB8AC3E}">
        <p14:creationId xmlns:p14="http://schemas.microsoft.com/office/powerpoint/2010/main" val="3903836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2924944"/>
            <a:ext cx="9143993" cy="410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722313" y="1268761"/>
            <a:ext cx="7772400" cy="1512167"/>
          </a:xfrm>
        </p:spPr>
        <p:txBody>
          <a:bodyPr/>
          <a:lstStyle/>
          <a:p>
            <a:pPr algn="ctr"/>
            <a:r>
              <a:rPr lang="en-GB" sz="5400" dirty="0" smtClean="0"/>
              <a:t>Thank you for listening</a:t>
            </a:r>
          </a:p>
          <a:p>
            <a:pPr algn="ctr"/>
            <a:r>
              <a:rPr lang="en-GB" sz="1600" dirty="0" smtClean="0"/>
              <a:t>Contact : P.Field@hud.ac.uk</a:t>
            </a:r>
            <a:endParaRPr lang="en-GB" sz="1600" dirty="0"/>
          </a:p>
        </p:txBody>
      </p:sp>
    </p:spTree>
    <p:extLst>
      <p:ext uri="{BB962C8B-B14F-4D97-AF65-F5344CB8AC3E}">
        <p14:creationId xmlns:p14="http://schemas.microsoft.com/office/powerpoint/2010/main" val="94505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endParaRPr lang="en-GB" dirty="0"/>
          </a:p>
        </p:txBody>
      </p:sp>
      <p:sp>
        <p:nvSpPr>
          <p:cNvPr id="3" name="Content Placeholder 2"/>
          <p:cNvSpPr>
            <a:spLocks noGrp="1"/>
          </p:cNvSpPr>
          <p:nvPr>
            <p:ph idx="1"/>
          </p:nvPr>
        </p:nvSpPr>
        <p:spPr>
          <a:xfrm>
            <a:off x="412750" y="1556792"/>
            <a:ext cx="8229600" cy="4247108"/>
          </a:xfrm>
        </p:spPr>
        <p:txBody>
          <a:bodyPr/>
          <a:lstStyle/>
          <a:p>
            <a:endParaRPr lang="en-GB" dirty="0"/>
          </a:p>
        </p:txBody>
      </p:sp>
    </p:spTree>
    <p:extLst>
      <p:ext uri="{BB962C8B-B14F-4D97-AF65-F5344CB8AC3E}">
        <p14:creationId xmlns:p14="http://schemas.microsoft.com/office/powerpoint/2010/main" val="409900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endParaRPr lang="en-GB" dirty="0"/>
          </a:p>
        </p:txBody>
      </p:sp>
      <p:sp>
        <p:nvSpPr>
          <p:cNvPr id="3" name="Content Placeholder 2"/>
          <p:cNvSpPr>
            <a:spLocks noGrp="1"/>
          </p:cNvSpPr>
          <p:nvPr>
            <p:ph idx="1"/>
          </p:nvPr>
        </p:nvSpPr>
        <p:spPr>
          <a:xfrm>
            <a:off x="412750" y="1556792"/>
            <a:ext cx="8229600" cy="4247108"/>
          </a:xfrm>
        </p:spPr>
        <p:txBody>
          <a:bodyPr/>
          <a:lstStyle/>
          <a:p>
            <a:endParaRPr lang="en-GB" dirty="0"/>
          </a:p>
        </p:txBody>
      </p:sp>
    </p:spTree>
    <p:extLst>
      <p:ext uri="{BB962C8B-B14F-4D97-AF65-F5344CB8AC3E}">
        <p14:creationId xmlns:p14="http://schemas.microsoft.com/office/powerpoint/2010/main" val="3217372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22"/>
          <p:cNvSpPr/>
          <p:nvPr/>
        </p:nvSpPr>
        <p:spPr bwMode="auto">
          <a:xfrm>
            <a:off x="1295400" y="3962400"/>
            <a:ext cx="3108960" cy="548640"/>
          </a:xfrm>
          <a:prstGeom prst="rtTriangle">
            <a:avLst/>
          </a:prstGeom>
          <a:solidFill>
            <a:schemeClr val="accent1">
              <a:lumMod val="25000"/>
            </a:schemeClr>
          </a:solidFill>
          <a:ln>
            <a:noFill/>
          </a:ln>
          <a:scene3d>
            <a:camera prst="orthographicFront">
              <a:rot lat="10800000" lon="0" rev="0"/>
            </a:camera>
            <a:lightRig rig="threePt" dir="t"/>
          </a:scene3d>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363" name="Rectangle 24"/>
          <p:cNvSpPr>
            <a:spLocks noGrp="1" noChangeArrowheads="1"/>
          </p:cNvSpPr>
          <p:nvPr>
            <p:ph type="body" idx="4294967295"/>
          </p:nvPr>
        </p:nvSpPr>
        <p:spPr>
          <a:xfrm>
            <a:off x="457200" y="1295400"/>
            <a:ext cx="8458200" cy="1524000"/>
          </a:xfrm>
        </p:spPr>
        <p:txBody>
          <a:bodyPr>
            <a:normAutofit fontScale="92500" lnSpcReduction="10000"/>
          </a:bodyPr>
          <a:lstStyle/>
          <a:p>
            <a:r>
              <a:rPr lang="en-US" sz="2000" dirty="0" smtClean="0"/>
              <a:t>QSTP operates across the research and innovation value chain by:</a:t>
            </a:r>
          </a:p>
          <a:p>
            <a:pPr lvl="1"/>
            <a:r>
              <a:rPr lang="en-US" sz="1800" b="1" dirty="0" smtClean="0"/>
              <a:t>linking</a:t>
            </a:r>
            <a:r>
              <a:rPr lang="en-US" sz="1800" dirty="0" smtClean="0"/>
              <a:t> early research with </a:t>
            </a:r>
            <a:r>
              <a:rPr lang="en-US" sz="1800" dirty="0" err="1" smtClean="0"/>
              <a:t>commercialisation</a:t>
            </a:r>
            <a:endParaRPr lang="en-US" sz="1800" dirty="0" smtClean="0"/>
          </a:p>
          <a:p>
            <a:pPr lvl="1"/>
            <a:r>
              <a:rPr lang="en-US" sz="1800" b="1" dirty="0" smtClean="0"/>
              <a:t>interfacing</a:t>
            </a:r>
            <a:r>
              <a:rPr lang="en-US" sz="1800" dirty="0" smtClean="0"/>
              <a:t> between the outputs of scientific research and its application</a:t>
            </a:r>
          </a:p>
          <a:p>
            <a:pPr lvl="1"/>
            <a:r>
              <a:rPr lang="en-US" sz="1800" b="1" dirty="0" smtClean="0"/>
              <a:t>managing </a:t>
            </a:r>
            <a:r>
              <a:rPr lang="en-US" sz="1800" dirty="0" smtClean="0"/>
              <a:t>intellectual property assets</a:t>
            </a:r>
            <a:endParaRPr lang="en-US" sz="1800" b="1" dirty="0" smtClean="0"/>
          </a:p>
          <a:p>
            <a:pPr lvl="1"/>
            <a:r>
              <a:rPr lang="en-US" sz="1800" b="1" dirty="0" smtClean="0"/>
              <a:t>engaging</a:t>
            </a:r>
            <a:r>
              <a:rPr lang="en-US" sz="1800" dirty="0" smtClean="0"/>
              <a:t> in active network relationships</a:t>
            </a:r>
          </a:p>
        </p:txBody>
      </p:sp>
      <p:grpSp>
        <p:nvGrpSpPr>
          <p:cNvPr id="15364" name="Group 22"/>
          <p:cNvGrpSpPr>
            <a:grpSpLocks/>
          </p:cNvGrpSpPr>
          <p:nvPr/>
        </p:nvGrpSpPr>
        <p:grpSpPr bwMode="auto">
          <a:xfrm>
            <a:off x="1219206" y="3276620"/>
            <a:ext cx="5872057" cy="2484413"/>
            <a:chOff x="1371600" y="3124198"/>
            <a:chExt cx="5872511" cy="2634389"/>
          </a:xfrm>
        </p:grpSpPr>
        <p:grpSp>
          <p:nvGrpSpPr>
            <p:cNvPr id="15370" name="Group 17"/>
            <p:cNvGrpSpPr>
              <a:grpSpLocks/>
            </p:cNvGrpSpPr>
            <p:nvPr/>
          </p:nvGrpSpPr>
          <p:grpSpPr bwMode="auto">
            <a:xfrm>
              <a:off x="1371600" y="3124198"/>
              <a:ext cx="5872511" cy="2634389"/>
              <a:chOff x="1676400" y="3273425"/>
              <a:chExt cx="5338647" cy="2261185"/>
            </a:xfrm>
          </p:grpSpPr>
          <p:sp>
            <p:nvSpPr>
              <p:cNvPr id="32" name="Isosceles Triangle 31"/>
              <p:cNvSpPr/>
              <p:nvPr/>
            </p:nvSpPr>
            <p:spPr>
              <a:xfrm>
                <a:off x="1745673" y="4064231"/>
                <a:ext cx="5126584" cy="457835"/>
              </a:xfrm>
              <a:prstGeom prst="triangle">
                <a:avLst/>
              </a:prstGeom>
              <a:solidFill>
                <a:srgbClr val="9ED515"/>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5373" name="TextBox 15"/>
              <p:cNvSpPr txBox="1">
                <a:spLocks noChangeArrowheads="1"/>
              </p:cNvSpPr>
              <p:nvPr/>
            </p:nvSpPr>
            <p:spPr bwMode="auto">
              <a:xfrm>
                <a:off x="6010176" y="4565233"/>
                <a:ext cx="838470" cy="27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rPr>
                  <a:t>Industry</a:t>
                </a:r>
              </a:p>
            </p:txBody>
          </p:sp>
          <p:sp>
            <p:nvSpPr>
              <p:cNvPr id="15374" name="TextBox 17"/>
              <p:cNvSpPr txBox="1">
                <a:spLocks noChangeArrowheads="1"/>
              </p:cNvSpPr>
              <p:nvPr/>
            </p:nvSpPr>
            <p:spPr bwMode="auto">
              <a:xfrm>
                <a:off x="4054709" y="4172200"/>
                <a:ext cx="669622" cy="2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FFFFFF"/>
                    </a:solidFill>
                  </a:rPr>
                  <a:t>QSTP</a:t>
                </a:r>
              </a:p>
            </p:txBody>
          </p:sp>
          <p:sp>
            <p:nvSpPr>
              <p:cNvPr id="21" name="Right Triangle 20"/>
              <p:cNvSpPr/>
              <p:nvPr/>
            </p:nvSpPr>
            <p:spPr>
              <a:xfrm>
                <a:off x="1749675" y="3342778"/>
                <a:ext cx="2836405" cy="455131"/>
              </a:xfrm>
              <a:prstGeom prst="rtTriangle">
                <a:avLst/>
              </a:prstGeom>
              <a:solidFill>
                <a:srgbClr val="66CCFF"/>
              </a:solidFill>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5376" name="TextBox 23"/>
              <p:cNvSpPr txBox="1">
                <a:spLocks noChangeArrowheads="1"/>
              </p:cNvSpPr>
              <p:nvPr/>
            </p:nvSpPr>
            <p:spPr bwMode="auto">
              <a:xfrm>
                <a:off x="1745671" y="3498841"/>
                <a:ext cx="1591793" cy="27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chemeClr val="bg1"/>
                    </a:solidFill>
                  </a:rPr>
                  <a:t>Universities</a:t>
                </a:r>
              </a:p>
            </p:txBody>
          </p:sp>
          <p:cxnSp>
            <p:nvCxnSpPr>
              <p:cNvPr id="37" name="Straight Connector 36"/>
              <p:cNvCxnSpPr>
                <a:cxnSpLocks noChangeShapeType="1"/>
              </p:cNvCxnSpPr>
              <p:nvPr/>
            </p:nvCxnSpPr>
            <p:spPr bwMode="auto">
              <a:xfrm>
                <a:off x="1743014" y="3273425"/>
                <a:ext cx="5129243" cy="1445"/>
              </a:xfrm>
              <a:prstGeom prst="line">
                <a:avLst/>
              </a:prstGeom>
              <a:noFill/>
              <a:ln w="9525">
                <a:solidFill>
                  <a:srgbClr val="B3B3B3"/>
                </a:solidFill>
                <a:prstDash val="sysDash"/>
                <a:round/>
                <a:headEnd/>
                <a:tailEnd/>
              </a:ln>
              <a:effectLst>
                <a:outerShdw dist="20000" dir="5400000" rotWithShape="0">
                  <a:srgbClr val="808080">
                    <a:alpha val="37999"/>
                  </a:srgbClr>
                </a:outerShdw>
              </a:effectLst>
            </p:spPr>
          </p:cxnSp>
          <p:sp>
            <p:nvSpPr>
              <p:cNvPr id="15378" name="TextBox 14"/>
              <p:cNvSpPr txBox="1">
                <a:spLocks noChangeArrowheads="1"/>
              </p:cNvSpPr>
              <p:nvPr/>
            </p:nvSpPr>
            <p:spPr bwMode="auto">
              <a:xfrm>
                <a:off x="1676400" y="5254487"/>
                <a:ext cx="5338647" cy="28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Basic Research                     Demonstration                   Wealth Creation</a:t>
                </a:r>
              </a:p>
            </p:txBody>
          </p:sp>
          <p:sp>
            <p:nvSpPr>
              <p:cNvPr id="19" name="Right Triangle 18"/>
              <p:cNvSpPr/>
              <p:nvPr/>
            </p:nvSpPr>
            <p:spPr>
              <a:xfrm>
                <a:off x="3824021" y="4692008"/>
                <a:ext cx="3041072" cy="454378"/>
              </a:xfrm>
              <a:prstGeom prst="rtTriangle">
                <a:avLst/>
              </a:prstGeom>
              <a:solidFill>
                <a:schemeClr val="accent1">
                  <a:lumMod val="50000"/>
                </a:schemeClr>
              </a:solidFill>
              <a:ln>
                <a:noFill/>
              </a:ln>
              <a:scene3d>
                <a:camera prst="orthographicFront">
                  <a:rot lat="10800000" lon="10800000" rev="0"/>
                </a:camera>
                <a:lightRig rig="threePt" dir="t"/>
              </a:scene3d>
              <a:sp3d/>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380" name="TextBox 23"/>
              <p:cNvSpPr txBox="1">
                <a:spLocks noChangeArrowheads="1"/>
              </p:cNvSpPr>
              <p:nvPr/>
            </p:nvSpPr>
            <p:spPr bwMode="auto">
              <a:xfrm>
                <a:off x="5278500" y="4771865"/>
                <a:ext cx="1593236" cy="2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400">
                    <a:solidFill>
                      <a:schemeClr val="bg1"/>
                    </a:solidFill>
                  </a:rPr>
                  <a:t>Industry</a:t>
                </a:r>
              </a:p>
            </p:txBody>
          </p:sp>
        </p:grpSp>
        <p:sp>
          <p:nvSpPr>
            <p:cNvPr id="15371" name="TextBox 17"/>
            <p:cNvSpPr txBox="1">
              <a:spLocks noChangeArrowheads="1"/>
            </p:cNvSpPr>
            <p:nvPr/>
          </p:nvSpPr>
          <p:spPr bwMode="auto">
            <a:xfrm>
              <a:off x="1447798" y="3932263"/>
              <a:ext cx="736583" cy="3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solidFill>
                    <a:srgbClr val="FFFFFF"/>
                  </a:solidFill>
                </a:rPr>
                <a:t>QNRF</a:t>
              </a:r>
            </a:p>
          </p:txBody>
        </p:sp>
      </p:grpSp>
      <p:cxnSp>
        <p:nvCxnSpPr>
          <p:cNvPr id="30" name="Straight Connector 29"/>
          <p:cNvCxnSpPr>
            <a:cxnSpLocks noChangeShapeType="1"/>
          </p:cNvCxnSpPr>
          <p:nvPr/>
        </p:nvCxnSpPr>
        <p:spPr bwMode="auto">
          <a:xfrm>
            <a:off x="1295411" y="3886200"/>
            <a:ext cx="5641731" cy="1588"/>
          </a:xfrm>
          <a:prstGeom prst="line">
            <a:avLst/>
          </a:prstGeom>
          <a:noFill/>
          <a:ln w="9525">
            <a:solidFill>
              <a:srgbClr val="B3B3B3"/>
            </a:solidFill>
            <a:prstDash val="sysDash"/>
            <a:round/>
            <a:headEnd/>
            <a:tailEnd/>
          </a:ln>
          <a:effectLst>
            <a:outerShdw dist="20000" dir="5400000" rotWithShape="0">
              <a:srgbClr val="808080">
                <a:alpha val="37999"/>
              </a:srgbClr>
            </a:outerShdw>
          </a:effectLst>
        </p:spPr>
      </p:cxnSp>
      <p:cxnSp>
        <p:nvCxnSpPr>
          <p:cNvPr id="31" name="Straight Connector 30"/>
          <p:cNvCxnSpPr>
            <a:cxnSpLocks noChangeShapeType="1"/>
          </p:cNvCxnSpPr>
          <p:nvPr/>
        </p:nvCxnSpPr>
        <p:spPr bwMode="auto">
          <a:xfrm>
            <a:off x="1295411" y="4722836"/>
            <a:ext cx="5641731" cy="1587"/>
          </a:xfrm>
          <a:prstGeom prst="line">
            <a:avLst/>
          </a:prstGeom>
          <a:noFill/>
          <a:ln w="9525">
            <a:solidFill>
              <a:srgbClr val="B3B3B3"/>
            </a:solidFill>
            <a:prstDash val="sysDash"/>
            <a:round/>
            <a:headEnd/>
            <a:tailEnd/>
          </a:ln>
          <a:effectLst>
            <a:outerShdw dist="20000" dir="5400000" rotWithShape="0">
              <a:srgbClr val="808080">
                <a:alpha val="37999"/>
              </a:srgbClr>
            </a:outerShdw>
          </a:effectLst>
        </p:spPr>
      </p:cxnSp>
      <p:cxnSp>
        <p:nvCxnSpPr>
          <p:cNvPr id="33" name="Straight Connector 32"/>
          <p:cNvCxnSpPr>
            <a:cxnSpLocks noChangeShapeType="1"/>
          </p:cNvCxnSpPr>
          <p:nvPr/>
        </p:nvCxnSpPr>
        <p:spPr bwMode="auto">
          <a:xfrm>
            <a:off x="1295411" y="5334000"/>
            <a:ext cx="5641731" cy="1588"/>
          </a:xfrm>
          <a:prstGeom prst="line">
            <a:avLst/>
          </a:prstGeom>
          <a:noFill/>
          <a:ln w="9525">
            <a:solidFill>
              <a:srgbClr val="B3B3B3"/>
            </a:solidFill>
            <a:prstDash val="sysDash"/>
            <a:round/>
            <a:headEnd/>
            <a:tailEnd/>
          </a:ln>
          <a:effectLst>
            <a:outerShdw dist="20000" dir="5400000" rotWithShape="0">
              <a:srgbClr val="808080">
                <a:alpha val="37999"/>
              </a:srgbClr>
            </a:outerShdw>
          </a:effectLst>
        </p:spPr>
      </p:cxnSp>
      <p:sp>
        <p:nvSpPr>
          <p:cNvPr id="39" name="Rectangle 38"/>
          <p:cNvSpPr/>
          <p:nvPr/>
        </p:nvSpPr>
        <p:spPr>
          <a:xfrm>
            <a:off x="1249974" y="3886200"/>
            <a:ext cx="45426"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rgbClr val="FFFFFF"/>
              </a:solidFill>
              <a:effectLst>
                <a:outerShdw blurRad="38100" dist="38100" dir="2700000" algn="tl">
                  <a:srgbClr val="C0C0C0"/>
                </a:outerShdw>
              </a:effectLst>
            </a:endParaRPr>
          </a:p>
        </p:txBody>
      </p:sp>
      <p:sp>
        <p:nvSpPr>
          <p:cNvPr id="22" name="Title 1"/>
          <p:cNvSpPr txBox="1">
            <a:spLocks/>
          </p:cNvSpPr>
          <p:nvPr/>
        </p:nvSpPr>
        <p:spPr>
          <a:xfrm>
            <a:off x="381000" y="-1"/>
            <a:ext cx="8305800" cy="590511"/>
          </a:xfrm>
          <a:prstGeom prst="rect">
            <a:avLst/>
          </a:prstGeom>
        </p:spPr>
        <p:txBody>
          <a:bodyPr/>
          <a:lstStyle/>
          <a:p>
            <a:pPr algn="ctr" eaLnBrk="0" hangingPunct="0">
              <a:defRPr/>
            </a:pPr>
            <a:r>
              <a:rPr lang="en-US" sz="3400" dirty="0">
                <a:solidFill>
                  <a:srgbClr val="000066"/>
                </a:solidFill>
                <a:latin typeface="Calibri" pitchFamily="34" charset="0"/>
                <a:ea typeface="+mj-ea"/>
                <a:cs typeface="+mj-cs"/>
              </a:rPr>
              <a:t>QSTP’s Position in the Research &amp; Innovation Value Chain</a:t>
            </a:r>
          </a:p>
        </p:txBody>
      </p:sp>
    </p:spTree>
    <p:extLst>
      <p:ext uri="{BB962C8B-B14F-4D97-AF65-F5344CB8AC3E}">
        <p14:creationId xmlns:p14="http://schemas.microsoft.com/office/powerpoint/2010/main" val="31071356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Incubation strategy</a:t>
            </a:r>
            <a:endParaRPr lang="en-GB" dirty="0"/>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GB" dirty="0"/>
              <a:t>Acknowledge the changing needs of clients over time</a:t>
            </a:r>
          </a:p>
          <a:p>
            <a:pPr>
              <a:buFont typeface="Wingdings" pitchFamily="2" charset="2"/>
              <a:buChar char="Ø"/>
            </a:pPr>
            <a:r>
              <a:rPr lang="en-GB" dirty="0" smtClean="0"/>
              <a:t>Assess </a:t>
            </a:r>
            <a:r>
              <a:rPr lang="en-GB" dirty="0"/>
              <a:t>the quality of external service </a:t>
            </a:r>
            <a:r>
              <a:rPr lang="en-GB" dirty="0" smtClean="0"/>
              <a:t>provision</a:t>
            </a:r>
          </a:p>
          <a:p>
            <a:pPr>
              <a:buFont typeface="Wingdings" pitchFamily="2" charset="2"/>
              <a:buChar char="Ø"/>
            </a:pPr>
            <a:r>
              <a:rPr lang="en-GB" dirty="0" smtClean="0"/>
              <a:t>Demonstrate where new client flow will come from</a:t>
            </a:r>
          </a:p>
          <a:p>
            <a:pPr>
              <a:buFont typeface="Wingdings" pitchFamily="2" charset="2"/>
              <a:buChar char="Ø"/>
            </a:pPr>
            <a:r>
              <a:rPr lang="en-GB" dirty="0" smtClean="0"/>
              <a:t>Ensure </a:t>
            </a:r>
            <a:r>
              <a:rPr lang="en-GB" dirty="0"/>
              <a:t>objectives inform the delivery of incubation processes</a:t>
            </a:r>
          </a:p>
          <a:p>
            <a:pPr>
              <a:buFont typeface="Wingdings" pitchFamily="2" charset="2"/>
              <a:buChar char="Ø"/>
            </a:pPr>
            <a:r>
              <a:rPr lang="en-GB" dirty="0" smtClean="0"/>
              <a:t> </a:t>
            </a:r>
            <a:r>
              <a:rPr lang="en-GB" dirty="0"/>
              <a:t>Focus on ways to measure and monitor impact on the wider economy.</a:t>
            </a:r>
          </a:p>
          <a:p>
            <a:pPr>
              <a:buFont typeface="Wingdings" pitchFamily="2" charset="2"/>
              <a:buChar char="Ø"/>
            </a:pPr>
            <a:r>
              <a:rPr lang="en-GB" dirty="0" smtClean="0"/>
              <a:t> </a:t>
            </a:r>
            <a:r>
              <a:rPr lang="en-GB" dirty="0"/>
              <a:t>Identify on methods to assure the quality of business development resource provision</a:t>
            </a:r>
          </a:p>
          <a:p>
            <a:pPr>
              <a:buFont typeface="Wingdings" pitchFamily="2" charset="2"/>
              <a:buChar char="Ø"/>
            </a:pPr>
            <a:r>
              <a:rPr lang="en-GB" dirty="0" smtClean="0"/>
              <a:t>Identify </a:t>
            </a:r>
            <a:r>
              <a:rPr lang="en-GB" dirty="0"/>
              <a:t>the range of business development resources and, where appropriate, facilities </a:t>
            </a:r>
            <a:r>
              <a:rPr lang="en-GB" dirty="0" smtClean="0"/>
              <a:t>and infrastructure </a:t>
            </a:r>
            <a:r>
              <a:rPr lang="en-GB" dirty="0"/>
              <a:t>which will be provided to help clients achieve their true growth potential</a:t>
            </a:r>
          </a:p>
          <a:p>
            <a:pPr>
              <a:buFont typeface="Wingdings" pitchFamily="2" charset="2"/>
              <a:buChar char="Ø"/>
            </a:pPr>
            <a:r>
              <a:rPr lang="en-GB" dirty="0" smtClean="0"/>
              <a:t> </a:t>
            </a:r>
            <a:r>
              <a:rPr lang="en-GB" dirty="0"/>
              <a:t>Identify ways for the incubator to act as a catalyst for economic development.</a:t>
            </a:r>
          </a:p>
          <a:p>
            <a:pPr>
              <a:buFont typeface="Wingdings" pitchFamily="2" charset="2"/>
              <a:buChar char="Ø"/>
            </a:pPr>
            <a:r>
              <a:rPr lang="en-GB" dirty="0" smtClean="0"/>
              <a:t> </a:t>
            </a:r>
            <a:r>
              <a:rPr lang="en-GB" dirty="0"/>
              <a:t>Map out a critical path for the development of the incubation environment</a:t>
            </a:r>
          </a:p>
        </p:txBody>
      </p:sp>
    </p:spTree>
    <p:extLst>
      <p:ext uri="{BB962C8B-B14F-4D97-AF65-F5344CB8AC3E}">
        <p14:creationId xmlns:p14="http://schemas.microsoft.com/office/powerpoint/2010/main" val="3816853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endParaRPr lang="en-GB" dirty="0"/>
          </a:p>
        </p:txBody>
      </p:sp>
      <p:pic>
        <p:nvPicPr>
          <p:cNvPr id="4" name="Content Placeholder 3"/>
          <p:cNvPicPr>
            <a:picLocks noGrp="1" noChangeAspect="1"/>
          </p:cNvPicPr>
          <p:nvPr>
            <p:ph idx="1"/>
          </p:nvPr>
        </p:nvPicPr>
        <p:blipFill>
          <a:blip r:embed="rId3"/>
          <a:stretch>
            <a:fillRect/>
          </a:stretch>
        </p:blipFill>
        <p:spPr>
          <a:xfrm>
            <a:off x="1331641" y="1323188"/>
            <a:ext cx="6074388" cy="4770108"/>
          </a:xfrm>
          <a:prstGeom prst="rect">
            <a:avLst/>
          </a:prstGeom>
        </p:spPr>
      </p:pic>
    </p:spTree>
    <p:extLst>
      <p:ext uri="{BB962C8B-B14F-4D97-AF65-F5344CB8AC3E}">
        <p14:creationId xmlns:p14="http://schemas.microsoft.com/office/powerpoint/2010/main" val="4273224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457200" y="152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600" b="1">
                <a:solidFill>
                  <a:srgbClr val="03AFAD"/>
                </a:solidFill>
              </a:rPr>
              <a:t>QSTP – Maximizing Value Creation by Linking with Qatar National Vision</a:t>
            </a:r>
          </a:p>
        </p:txBody>
      </p:sp>
      <p:pic>
        <p:nvPicPr>
          <p:cNvPr id="102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752600"/>
            <a:ext cx="395605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762320" y="3059134"/>
            <a:ext cx="1544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Social</a:t>
            </a:r>
          </a:p>
          <a:p>
            <a:pPr algn="ctr" eaLnBrk="1" hangingPunct="1"/>
            <a:r>
              <a:rPr lang="en-US"/>
              <a:t>Development</a:t>
            </a:r>
          </a:p>
        </p:txBody>
      </p:sp>
      <p:sp>
        <p:nvSpPr>
          <p:cNvPr id="10245" name="Text Box 7"/>
          <p:cNvSpPr txBox="1">
            <a:spLocks noChangeArrowheads="1"/>
          </p:cNvSpPr>
          <p:nvPr/>
        </p:nvSpPr>
        <p:spPr bwMode="auto">
          <a:xfrm>
            <a:off x="6418022" y="3135316"/>
            <a:ext cx="1659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Environmental</a:t>
            </a:r>
          </a:p>
          <a:p>
            <a:pPr algn="ctr" eaLnBrk="1" hangingPunct="1"/>
            <a:r>
              <a:rPr lang="en-US"/>
              <a:t>Development</a:t>
            </a:r>
          </a:p>
        </p:txBody>
      </p:sp>
      <p:sp>
        <p:nvSpPr>
          <p:cNvPr id="10246" name="Text Box 8"/>
          <p:cNvSpPr txBox="1">
            <a:spLocks noChangeArrowheads="1"/>
          </p:cNvSpPr>
          <p:nvPr/>
        </p:nvSpPr>
        <p:spPr bwMode="auto">
          <a:xfrm>
            <a:off x="3093904" y="5878514"/>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Economic Development</a:t>
            </a:r>
          </a:p>
        </p:txBody>
      </p:sp>
      <p:sp>
        <p:nvSpPr>
          <p:cNvPr id="10247" name="Text Box 7"/>
          <p:cNvSpPr txBox="1">
            <a:spLocks noChangeArrowheads="1"/>
          </p:cNvSpPr>
          <p:nvPr/>
        </p:nvSpPr>
        <p:spPr bwMode="auto">
          <a:xfrm>
            <a:off x="3276975" y="1319213"/>
            <a:ext cx="2351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Human Development</a:t>
            </a:r>
          </a:p>
        </p:txBody>
      </p:sp>
    </p:spTree>
    <p:extLst>
      <p:ext uri="{BB962C8B-B14F-4D97-AF65-F5344CB8AC3E}">
        <p14:creationId xmlns:p14="http://schemas.microsoft.com/office/powerpoint/2010/main" val="667063695"/>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352800" y="2709864"/>
            <a:ext cx="1981200" cy="1905001"/>
          </a:xfrm>
          <a:prstGeom prst="roundRect">
            <a:avLst/>
          </a:prstGeom>
          <a:solidFill>
            <a:srgbClr val="758489"/>
          </a:solidFill>
          <a:ln>
            <a:solidFill>
              <a:srgbClr val="005A51"/>
            </a:solidFill>
          </a:ln>
          <a:scene3d>
            <a:camera prst="orthographicFront"/>
            <a:lightRig rig="threePt" dir="t"/>
          </a:scene3d>
          <a:sp3d>
            <a:bevelT prst="slope"/>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b="1">
              <a:ln w="11430"/>
              <a:solidFill>
                <a:srgbClr val="FFFFFF"/>
              </a:solidFill>
              <a:effectLst>
                <a:outerShdw blurRad="80000" dist="40000" dir="5040000" algn="tl">
                  <a:srgbClr val="000000">
                    <a:alpha val="30000"/>
                  </a:srgbClr>
                </a:outerShdw>
              </a:effectLst>
            </a:endParaRPr>
          </a:p>
        </p:txBody>
      </p:sp>
      <p:sp>
        <p:nvSpPr>
          <p:cNvPr id="13" name="TextBox 12"/>
          <p:cNvSpPr txBox="1"/>
          <p:nvPr/>
        </p:nvSpPr>
        <p:spPr>
          <a:xfrm>
            <a:off x="3200400" y="4081463"/>
            <a:ext cx="1143000" cy="36933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solidFill>
                  <a:srgbClr val="FFFFFF"/>
                </a:solidFill>
                <a:effectLst>
                  <a:outerShdw blurRad="80000" dist="40000" dir="5040000" algn="tl">
                    <a:srgbClr val="000000">
                      <a:alpha val="30000"/>
                    </a:srgbClr>
                  </a:outerShdw>
                </a:effectLst>
              </a:rPr>
              <a:t>ICT</a:t>
            </a:r>
          </a:p>
        </p:txBody>
      </p:sp>
      <p:sp>
        <p:nvSpPr>
          <p:cNvPr id="14" name="Rounded Rectangle 13"/>
          <p:cNvSpPr/>
          <p:nvPr/>
        </p:nvSpPr>
        <p:spPr>
          <a:xfrm>
            <a:off x="2895600" y="1795484"/>
            <a:ext cx="1981200" cy="1905001"/>
          </a:xfrm>
          <a:prstGeom prst="roundRect">
            <a:avLst/>
          </a:prstGeom>
          <a:solidFill>
            <a:srgbClr val="DF9221">
              <a:alpha val="67000"/>
            </a:srgbClr>
          </a:solidFill>
          <a:ln>
            <a:solidFill>
              <a:srgbClr val="005A51"/>
            </a:solidFill>
          </a:ln>
          <a:scene3d>
            <a:camera prst="orthographicFront"/>
            <a:lightRig rig="threePt" dir="t"/>
          </a:scene3d>
          <a:sp3d>
            <a:bevelT prst="slope"/>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b="1" dirty="0">
              <a:ln w="11430"/>
              <a:solidFill>
                <a:srgbClr val="FFFFFF"/>
              </a:solidFill>
              <a:effectLst>
                <a:outerShdw blurRad="80000" dist="40000" dir="5040000" algn="tl">
                  <a:srgbClr val="000000">
                    <a:alpha val="30000"/>
                  </a:srgbClr>
                </a:outerShdw>
              </a:effectLst>
            </a:endParaRPr>
          </a:p>
        </p:txBody>
      </p:sp>
      <p:sp>
        <p:nvSpPr>
          <p:cNvPr id="15" name="Rounded Rectangle 14"/>
          <p:cNvSpPr/>
          <p:nvPr/>
        </p:nvSpPr>
        <p:spPr>
          <a:xfrm>
            <a:off x="4191000" y="3776684"/>
            <a:ext cx="1981200" cy="1905001"/>
          </a:xfrm>
          <a:prstGeom prst="roundRect">
            <a:avLst/>
          </a:prstGeom>
          <a:solidFill>
            <a:srgbClr val="0070C0">
              <a:alpha val="51000"/>
            </a:srgbClr>
          </a:solidFill>
          <a:ln>
            <a:solidFill>
              <a:srgbClr val="005A51"/>
            </a:solidFill>
          </a:ln>
          <a:scene3d>
            <a:camera prst="orthographicFront"/>
            <a:lightRig rig="threePt" dir="t"/>
          </a:scene3d>
          <a:sp3d>
            <a:bevelT prst="slope"/>
          </a:sp3d>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sp>
        <p:nvSpPr>
          <p:cNvPr id="16" name="Rounded Rectangle 15"/>
          <p:cNvSpPr/>
          <p:nvPr/>
        </p:nvSpPr>
        <p:spPr>
          <a:xfrm>
            <a:off x="4191000" y="2252684"/>
            <a:ext cx="1981200" cy="1905001"/>
          </a:xfrm>
          <a:prstGeom prst="roundRect">
            <a:avLst/>
          </a:prstGeom>
          <a:solidFill>
            <a:srgbClr val="90B13D">
              <a:alpha val="45882"/>
            </a:srgbClr>
          </a:solidFill>
          <a:ln>
            <a:solidFill>
              <a:srgbClr val="005A51"/>
            </a:solidFill>
          </a:ln>
          <a:scene3d>
            <a:camera prst="orthographicFront"/>
            <a:lightRig rig="threePt" dir="t"/>
          </a:scene3d>
          <a:sp3d>
            <a:bevelT prst="slope"/>
          </a:sp3d>
        </p:spPr>
        <p:style>
          <a:lnRef idx="1">
            <a:schemeClr val="accent3"/>
          </a:lnRef>
          <a:fillRef idx="3">
            <a:schemeClr val="accent3"/>
          </a:fillRef>
          <a:effectRef idx="2">
            <a:schemeClr val="accent3"/>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b="1">
              <a:ln w="11430"/>
              <a:solidFill>
                <a:srgbClr val="FFFFFF"/>
              </a:solidFill>
              <a:effectLst>
                <a:outerShdw blurRad="80000" dist="40000" dir="5040000" algn="tl">
                  <a:srgbClr val="000000">
                    <a:alpha val="30000"/>
                  </a:srgbClr>
                </a:outerShdw>
              </a:effectLst>
            </a:endParaRPr>
          </a:p>
        </p:txBody>
      </p:sp>
      <p:sp>
        <p:nvSpPr>
          <p:cNvPr id="17" name="TextBox 16"/>
          <p:cNvSpPr txBox="1"/>
          <p:nvPr/>
        </p:nvSpPr>
        <p:spPr>
          <a:xfrm>
            <a:off x="2667003" y="1871663"/>
            <a:ext cx="1876926" cy="36933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solidFill>
                  <a:srgbClr val="FFFFFF"/>
                </a:solidFill>
                <a:effectLst>
                  <a:outerShdw blurRad="80000" dist="40000" dir="5040000" algn="tl">
                    <a:srgbClr val="000000">
                      <a:alpha val="30000"/>
                    </a:srgbClr>
                  </a:outerShdw>
                </a:effectLst>
              </a:rPr>
              <a:t>Energy</a:t>
            </a:r>
          </a:p>
        </p:txBody>
      </p:sp>
      <p:sp>
        <p:nvSpPr>
          <p:cNvPr id="18" name="TextBox 17"/>
          <p:cNvSpPr txBox="1"/>
          <p:nvPr/>
        </p:nvSpPr>
        <p:spPr>
          <a:xfrm>
            <a:off x="4267203" y="2328863"/>
            <a:ext cx="1876926" cy="36933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solidFill>
                  <a:srgbClr val="FFFFFF"/>
                </a:solidFill>
                <a:effectLst>
                  <a:outerShdw blurRad="80000" dist="40000" dir="5040000" algn="tl">
                    <a:srgbClr val="000000">
                      <a:alpha val="30000"/>
                    </a:srgbClr>
                  </a:outerShdw>
                </a:effectLst>
              </a:rPr>
              <a:t>Environment</a:t>
            </a:r>
          </a:p>
        </p:txBody>
      </p:sp>
      <p:sp>
        <p:nvSpPr>
          <p:cNvPr id="19" name="TextBox 18"/>
          <p:cNvSpPr txBox="1"/>
          <p:nvPr/>
        </p:nvSpPr>
        <p:spPr>
          <a:xfrm>
            <a:off x="4191000" y="5148263"/>
            <a:ext cx="1981200" cy="36933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b="1" dirty="0">
                <a:ln w="11430"/>
                <a:solidFill>
                  <a:srgbClr val="FFFFFF"/>
                </a:solidFill>
                <a:effectLst>
                  <a:outerShdw blurRad="80000" dist="40000" dir="5040000" algn="tl">
                    <a:srgbClr val="000000">
                      <a:alpha val="30000"/>
                    </a:srgbClr>
                  </a:outerShdw>
                </a:effectLst>
              </a:rPr>
              <a:t>Health Sciences</a:t>
            </a:r>
          </a:p>
        </p:txBody>
      </p:sp>
      <p:sp>
        <p:nvSpPr>
          <p:cNvPr id="14348" name="Rectangle 16"/>
          <p:cNvSpPr>
            <a:spLocks noGrp="1" noChangeArrowheads="1"/>
          </p:cNvSpPr>
          <p:nvPr>
            <p:ph type="title" idx="4294967295"/>
          </p:nvPr>
        </p:nvSpPr>
        <p:spPr/>
        <p:txBody>
          <a:bodyPr/>
          <a:lstStyle/>
          <a:p>
            <a:r>
              <a:rPr lang="en-US" sz="2800" smtClean="0"/>
              <a:t>Applied Research in Line with National Goals</a:t>
            </a:r>
            <a:endParaRPr lang="en-GB" sz="2800" smtClean="0"/>
          </a:p>
        </p:txBody>
      </p:sp>
    </p:spTree>
    <p:extLst>
      <p:ext uri="{BB962C8B-B14F-4D97-AF65-F5344CB8AC3E}">
        <p14:creationId xmlns:p14="http://schemas.microsoft.com/office/powerpoint/2010/main" val="369033460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484787"/>
            <a:ext cx="8229600" cy="4641385"/>
          </a:xfrm>
        </p:spPr>
        <p:txBody>
          <a:bodyPr/>
          <a:lstStyle/>
          <a:p>
            <a:pPr marL="0" indent="0">
              <a:buNone/>
            </a:pP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4"/>
            <a:ext cx="7920879"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734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Innography- Competitor landscape</a:t>
            </a:r>
            <a:endParaRPr lang="en-US" sz="3600" dirty="0"/>
          </a:p>
        </p:txBody>
      </p:sp>
      <p:pic>
        <p:nvPicPr>
          <p:cNvPr id="140290" name="Picture 2"/>
          <p:cNvPicPr>
            <a:picLocks noGrp="1" noChangeAspect="1" noChangeArrowheads="1"/>
          </p:cNvPicPr>
          <p:nvPr>
            <p:ph idx="1"/>
          </p:nvPr>
        </p:nvPicPr>
        <p:blipFill>
          <a:blip r:embed="rId2"/>
          <a:srcRect/>
          <a:stretch>
            <a:fillRect/>
          </a:stretch>
        </p:blipFill>
        <p:spPr bwMode="auto">
          <a:xfrm>
            <a:off x="2133605" y="1371600"/>
            <a:ext cx="6530799" cy="4038600"/>
          </a:xfrm>
          <a:prstGeom prst="rect">
            <a:avLst/>
          </a:prstGeom>
          <a:noFill/>
          <a:ln w="9525">
            <a:noFill/>
            <a:miter lim="800000"/>
            <a:headEnd/>
            <a:tailEnd/>
          </a:ln>
        </p:spPr>
      </p:pic>
      <p:sp>
        <p:nvSpPr>
          <p:cNvPr id="4" name="Right Arrow 3"/>
          <p:cNvSpPr/>
          <p:nvPr/>
        </p:nvSpPr>
        <p:spPr>
          <a:xfrm>
            <a:off x="1600200" y="3352822"/>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2438422"/>
            <a:ext cx="2133600" cy="646331"/>
          </a:xfrm>
          <a:prstGeom prst="rect">
            <a:avLst/>
          </a:prstGeom>
          <a:noFill/>
        </p:spPr>
        <p:txBody>
          <a:bodyPr wrap="square" rtlCol="0">
            <a:spAutoFit/>
          </a:bodyPr>
          <a:lstStyle/>
          <a:p>
            <a:pPr>
              <a:buFont typeface="Arial" pitchFamily="34" charset="0"/>
              <a:buChar char="•"/>
            </a:pPr>
            <a:r>
              <a:rPr lang="en-US" dirty="0" smtClean="0"/>
              <a:t>Refinement of    search results</a:t>
            </a:r>
            <a:endParaRPr lang="en-US" dirty="0"/>
          </a:p>
        </p:txBody>
      </p:sp>
      <p:sp>
        <p:nvSpPr>
          <p:cNvPr id="6" name="TextBox 5"/>
          <p:cNvSpPr txBox="1"/>
          <p:nvPr/>
        </p:nvSpPr>
        <p:spPr>
          <a:xfrm>
            <a:off x="228600" y="5562600"/>
            <a:ext cx="7417800" cy="369332"/>
          </a:xfrm>
          <a:prstGeom prst="rect">
            <a:avLst/>
          </a:prstGeom>
          <a:noFill/>
        </p:spPr>
        <p:txBody>
          <a:bodyPr wrap="none" rtlCol="0">
            <a:spAutoFit/>
          </a:bodyPr>
          <a:lstStyle/>
          <a:p>
            <a:r>
              <a:rPr lang="en-US" dirty="0" smtClean="0"/>
              <a:t>Identify competitors in technology market and determine ownership position</a:t>
            </a:r>
            <a:endParaRPr lang="en-US" dirty="0"/>
          </a:p>
        </p:txBody>
      </p:sp>
    </p:spTree>
    <p:extLst>
      <p:ext uri="{BB962C8B-B14F-4D97-AF65-F5344CB8AC3E}">
        <p14:creationId xmlns:p14="http://schemas.microsoft.com/office/powerpoint/2010/main" val="2496933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SME support eco-system Qatar</a:t>
            </a:r>
            <a:endParaRPr lang="en-GB" dirty="0"/>
          </a:p>
        </p:txBody>
      </p:sp>
      <p:pic>
        <p:nvPicPr>
          <p:cNvPr id="4" name="Content Placeholder 3"/>
          <p:cNvPicPr>
            <a:picLocks noGrp="1" noChangeAspect="1"/>
          </p:cNvPicPr>
          <p:nvPr>
            <p:ph idx="1"/>
          </p:nvPr>
        </p:nvPicPr>
        <p:blipFill>
          <a:blip r:embed="rId3"/>
          <a:stretch>
            <a:fillRect/>
          </a:stretch>
        </p:blipFill>
        <p:spPr>
          <a:xfrm>
            <a:off x="539552" y="1315842"/>
            <a:ext cx="7920880" cy="5137494"/>
          </a:xfrm>
          <a:prstGeom prst="rect">
            <a:avLst/>
          </a:prstGeom>
        </p:spPr>
      </p:pic>
    </p:spTree>
    <p:extLst>
      <p:ext uri="{BB962C8B-B14F-4D97-AF65-F5344CB8AC3E}">
        <p14:creationId xmlns:p14="http://schemas.microsoft.com/office/powerpoint/2010/main" val="334248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Set up and organisational issues</a:t>
            </a:r>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813"/>
            <a:ext cx="4104456" cy="446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42" y="1700812"/>
            <a:ext cx="4032448" cy="450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865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Diagnostics/tools</a:t>
            </a:r>
            <a:endParaRPr lang="en-GB" dirty="0"/>
          </a:p>
        </p:txBody>
      </p:sp>
      <p:sp>
        <p:nvSpPr>
          <p:cNvPr id="3" name="Content Placeholder 2"/>
          <p:cNvSpPr>
            <a:spLocks noGrp="1"/>
          </p:cNvSpPr>
          <p:nvPr>
            <p:ph idx="1"/>
          </p:nvPr>
        </p:nvSpPr>
        <p:spPr/>
        <p:txBody>
          <a:bodyPr/>
          <a:lstStyle/>
          <a:p>
            <a:r>
              <a:rPr lang="en-GB" dirty="0" smtClean="0"/>
              <a:t>SWOT</a:t>
            </a:r>
          </a:p>
          <a:p>
            <a:r>
              <a:rPr lang="en-GB" dirty="0" smtClean="0"/>
              <a:t>Innovation Gaps</a:t>
            </a:r>
          </a:p>
          <a:p>
            <a:r>
              <a:rPr lang="en-GB" dirty="0" smtClean="0"/>
              <a:t>BMC</a:t>
            </a:r>
          </a:p>
          <a:p>
            <a:r>
              <a:rPr lang="en-GB" dirty="0" smtClean="0"/>
              <a:t>Accounting software</a:t>
            </a:r>
          </a:p>
          <a:p>
            <a:r>
              <a:rPr lang="en-GB" dirty="0" smtClean="0"/>
              <a:t>Customer software management</a:t>
            </a:r>
          </a:p>
          <a:p>
            <a:r>
              <a:rPr lang="en-GB" dirty="0" smtClean="0"/>
              <a:t>Connectivity</a:t>
            </a:r>
          </a:p>
          <a:p>
            <a:endParaRPr lang="en-GB" dirty="0" smtClean="0"/>
          </a:p>
          <a:p>
            <a:endParaRPr lang="en-GB" dirty="0" smtClean="0"/>
          </a:p>
          <a:p>
            <a:endParaRPr lang="en-GB" dirty="0"/>
          </a:p>
        </p:txBody>
      </p:sp>
    </p:spTree>
    <p:extLst>
      <p:ext uri="{BB962C8B-B14F-4D97-AF65-F5344CB8AC3E}">
        <p14:creationId xmlns:p14="http://schemas.microsoft.com/office/powerpoint/2010/main" val="4288944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8" y="481013"/>
            <a:ext cx="3476625"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40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2573163702"/>
              </p:ext>
            </p:extLst>
          </p:nvPr>
        </p:nvGraphicFramePr>
        <p:xfrm>
          <a:off x="179512" y="260648"/>
          <a:ext cx="8712968" cy="6375248"/>
        </p:xfrm>
        <a:graphic>
          <a:graphicData uri="http://schemas.openxmlformats.org/presentationml/2006/ole">
            <mc:AlternateContent xmlns:mc="http://schemas.openxmlformats.org/markup-compatibility/2006">
              <mc:Choice xmlns:v="urn:schemas-microsoft-com:vml" Requires="v">
                <p:oleObj spid="_x0000_s1153" name="Presentation" r:id="rId3" imgW="4570530" imgH="3427618" progId="PowerPoint.Show.12">
                  <p:embed/>
                </p:oleObj>
              </mc:Choice>
              <mc:Fallback>
                <p:oleObj name="Presentation" r:id="rId3" imgW="4570530" imgH="3427618" progId="PowerPoint.Show.12">
                  <p:embed/>
                  <p:pic>
                    <p:nvPicPr>
                      <p:cNvPr id="0" name=""/>
                      <p:cNvPicPr/>
                      <p:nvPr/>
                    </p:nvPicPr>
                    <p:blipFill>
                      <a:blip r:embed="rId4"/>
                      <a:stretch>
                        <a:fillRect/>
                      </a:stretch>
                    </p:blipFill>
                    <p:spPr>
                      <a:xfrm>
                        <a:off x="179512" y="260648"/>
                        <a:ext cx="8712968" cy="6375248"/>
                      </a:xfrm>
                      <a:prstGeom prst="rect">
                        <a:avLst/>
                      </a:prstGeom>
                    </p:spPr>
                  </p:pic>
                </p:oleObj>
              </mc:Fallback>
            </mc:AlternateContent>
          </a:graphicData>
        </a:graphic>
      </p:graphicFrame>
    </p:spTree>
    <p:extLst>
      <p:ext uri="{BB962C8B-B14F-4D97-AF65-F5344CB8AC3E}">
        <p14:creationId xmlns:p14="http://schemas.microsoft.com/office/powerpoint/2010/main" val="120087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Accelerator Network - TAN</a:t>
            </a:r>
            <a:br>
              <a:rPr lang="en-GB" dirty="0" smtClean="0"/>
            </a:br>
            <a:r>
              <a:rPr lang="en-GB" sz="2000" dirty="0" smtClean="0"/>
              <a:t>(International)</a:t>
            </a:r>
            <a:endParaRPr lang="en-GB" sz="2000" dirty="0"/>
          </a:p>
        </p:txBody>
      </p:sp>
      <p:sp>
        <p:nvSpPr>
          <p:cNvPr id="3" name="Content Placeholder 2"/>
          <p:cNvSpPr>
            <a:spLocks noGrp="1"/>
          </p:cNvSpPr>
          <p:nvPr>
            <p:ph idx="1"/>
          </p:nvPr>
        </p:nvSpPr>
        <p:spPr/>
        <p:txBody>
          <a:bodyPr/>
          <a:lstStyle/>
          <a:p>
            <a:pPr marL="0" indent="0">
              <a:buNone/>
            </a:pPr>
            <a:r>
              <a:rPr lang="en-GB" dirty="0"/>
              <a:t>Significantly increasing the quality and quantity </a:t>
            </a:r>
            <a:r>
              <a:rPr lang="en-GB" dirty="0" smtClean="0"/>
              <a:t>of investable </a:t>
            </a:r>
            <a:r>
              <a:rPr lang="en-GB" dirty="0"/>
              <a:t>high growth technology </a:t>
            </a:r>
            <a:r>
              <a:rPr lang="en-GB" dirty="0" smtClean="0"/>
              <a:t>start-ups for economic </a:t>
            </a:r>
            <a:r>
              <a:rPr lang="en-GB" dirty="0"/>
              <a:t>development organisations globally.</a:t>
            </a:r>
          </a:p>
        </p:txBody>
      </p:sp>
    </p:spTree>
    <p:extLst>
      <p:ext uri="{BB962C8B-B14F-4D97-AF65-F5344CB8AC3E}">
        <p14:creationId xmlns:p14="http://schemas.microsoft.com/office/powerpoint/2010/main" val="3575958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TAN </a:t>
            </a:r>
            <a:r>
              <a:rPr lang="en-GB" dirty="0"/>
              <a:t>Approach</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TAN provides a unique approach to improving the performance of </a:t>
            </a:r>
            <a:r>
              <a:rPr lang="en-GB" dirty="0" err="1"/>
              <a:t>startup</a:t>
            </a:r>
            <a:r>
              <a:rPr lang="en-GB" dirty="0"/>
              <a:t> </a:t>
            </a:r>
            <a:r>
              <a:rPr lang="en-GB" dirty="0" smtClean="0"/>
              <a:t>communities  </a:t>
            </a:r>
          </a:p>
          <a:p>
            <a:pPr marL="0" indent="0">
              <a:buNone/>
            </a:pPr>
            <a:endParaRPr lang="en-GB" dirty="0" smtClean="0"/>
          </a:p>
          <a:p>
            <a:pPr marL="0" indent="0">
              <a:buNone/>
            </a:pPr>
            <a:r>
              <a:rPr lang="en-GB" dirty="0"/>
              <a:t>We integrate and connect our process to your existing resources and institutions, transferring expertise and knowledge </a:t>
            </a:r>
            <a:r>
              <a:rPr lang="en-GB" dirty="0" smtClean="0"/>
              <a:t>to increase start-up </a:t>
            </a:r>
            <a:r>
              <a:rPr lang="en-GB" dirty="0"/>
              <a:t>creation, sustainability and investment activity</a:t>
            </a:r>
            <a:r>
              <a:rPr lang="en-GB" dirty="0" smtClean="0"/>
              <a:t>.</a:t>
            </a:r>
          </a:p>
          <a:p>
            <a:pPr marL="0" indent="0">
              <a:buNone/>
            </a:pPr>
            <a:endParaRPr lang="en-GB" dirty="0"/>
          </a:p>
          <a:p>
            <a:pPr marL="0" indent="0">
              <a:buNone/>
            </a:pPr>
            <a:r>
              <a:rPr lang="en-GB" dirty="0"/>
              <a:t>With a starting point that includes analysis of your existing activity to provide a clear understanding of your goals, </a:t>
            </a:r>
            <a:r>
              <a:rPr lang="en-GB" dirty="0" smtClean="0"/>
              <a:t>environment and </a:t>
            </a:r>
            <a:r>
              <a:rPr lang="en-GB" dirty="0"/>
              <a:t>culture, we tailor our chronological system of support to deliver significant improvement to you, your investor </a:t>
            </a:r>
            <a:r>
              <a:rPr lang="en-GB" dirty="0" smtClean="0"/>
              <a:t>and entrepreneur </a:t>
            </a:r>
            <a:r>
              <a:rPr lang="en-GB" dirty="0"/>
              <a:t>community</a:t>
            </a:r>
            <a:r>
              <a:rPr lang="en-GB" dirty="0" smtClean="0"/>
              <a:t>.</a:t>
            </a:r>
          </a:p>
          <a:p>
            <a:pPr marL="0" indent="0">
              <a:buNone/>
            </a:pPr>
            <a:endParaRPr lang="en-GB" dirty="0"/>
          </a:p>
          <a:p>
            <a:pPr marL="0" indent="0">
              <a:buNone/>
            </a:pPr>
            <a:r>
              <a:rPr lang="en-GB" dirty="0"/>
              <a:t>All of our activity has the same goal: identification and growth of innovative, investable, scalable companies.</a:t>
            </a:r>
          </a:p>
        </p:txBody>
      </p:sp>
    </p:spTree>
    <p:extLst>
      <p:ext uri="{BB962C8B-B14F-4D97-AF65-F5344CB8AC3E}">
        <p14:creationId xmlns:p14="http://schemas.microsoft.com/office/powerpoint/2010/main" val="3036463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TAN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a:t>Developing </a:t>
            </a:r>
            <a:r>
              <a:rPr lang="en-GB" dirty="0" smtClean="0"/>
              <a:t>start-up </a:t>
            </a:r>
            <a:r>
              <a:rPr lang="en-GB" dirty="0"/>
              <a:t>ecosystems that produce MORE innovative, scalable, investable companies</a:t>
            </a:r>
            <a:r>
              <a:rPr lang="en-GB" dirty="0" smtClean="0"/>
              <a:t>. </a:t>
            </a:r>
          </a:p>
          <a:p>
            <a:r>
              <a:rPr lang="en-GB" dirty="0"/>
              <a:t>TAN helps you to generate higher levels of </a:t>
            </a:r>
            <a:r>
              <a:rPr lang="en-GB" dirty="0" smtClean="0"/>
              <a:t>entrepreneurial activity </a:t>
            </a:r>
            <a:r>
              <a:rPr lang="en-GB" dirty="0"/>
              <a:t>thus increasing social and economic wealth in </a:t>
            </a:r>
            <a:r>
              <a:rPr lang="en-GB" dirty="0" smtClean="0"/>
              <a:t>your community</a:t>
            </a:r>
            <a:r>
              <a:rPr lang="en-GB" dirty="0"/>
              <a:t>.</a:t>
            </a:r>
          </a:p>
          <a:p>
            <a:r>
              <a:rPr lang="en-GB" dirty="0"/>
              <a:t>Our frameworks provide proven, market-tested education </a:t>
            </a:r>
            <a:r>
              <a:rPr lang="en-GB" dirty="0" smtClean="0"/>
              <a:t>and support </a:t>
            </a:r>
            <a:r>
              <a:rPr lang="en-GB" dirty="0"/>
              <a:t>for every step of the entrepreneur and investor </a:t>
            </a:r>
            <a:r>
              <a:rPr lang="en-GB" dirty="0" smtClean="0"/>
              <a:t>journey from </a:t>
            </a:r>
            <a:r>
              <a:rPr lang="en-GB" dirty="0"/>
              <a:t>idea right though to scale-up.</a:t>
            </a:r>
          </a:p>
          <a:p>
            <a:r>
              <a:rPr lang="en-GB" dirty="0"/>
              <a:t>And these programs work: 85% of </a:t>
            </a:r>
            <a:r>
              <a:rPr lang="en-GB" dirty="0" smtClean="0"/>
              <a:t>start-ups </a:t>
            </a:r>
            <a:r>
              <a:rPr lang="en-GB" dirty="0"/>
              <a:t>that </a:t>
            </a:r>
            <a:r>
              <a:rPr lang="en-GB" dirty="0" smtClean="0"/>
              <a:t>have participated </a:t>
            </a:r>
            <a:r>
              <a:rPr lang="en-GB" dirty="0"/>
              <a:t>in TAN frameworks have reached their funding</a:t>
            </a:r>
          </a:p>
        </p:txBody>
      </p:sp>
    </p:spTree>
    <p:extLst>
      <p:ext uri="{BB962C8B-B14F-4D97-AF65-F5344CB8AC3E}">
        <p14:creationId xmlns:p14="http://schemas.microsoft.com/office/powerpoint/2010/main" val="377734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Interactive Model</a:t>
            </a:r>
            <a:endParaRPr lang="en-GB" dirty="0"/>
          </a:p>
        </p:txBody>
      </p:sp>
      <p:pic>
        <p:nvPicPr>
          <p:cNvPr id="4" name="Content Placeholder 3"/>
          <p:cNvPicPr>
            <a:picLocks noGrp="1" noChangeAspect="1"/>
          </p:cNvPicPr>
          <p:nvPr>
            <p:ph idx="1"/>
          </p:nvPr>
        </p:nvPicPr>
        <p:blipFill>
          <a:blip r:embed="rId3"/>
          <a:stretch>
            <a:fillRect/>
          </a:stretch>
        </p:blipFill>
        <p:spPr>
          <a:xfrm>
            <a:off x="1078172" y="1484784"/>
            <a:ext cx="6863831" cy="4246562"/>
          </a:xfrm>
          <a:prstGeom prst="rect">
            <a:avLst/>
          </a:prstGeom>
        </p:spPr>
      </p:pic>
    </p:spTree>
    <p:extLst>
      <p:ext uri="{BB962C8B-B14F-4D97-AF65-F5344CB8AC3E}">
        <p14:creationId xmlns:p14="http://schemas.microsoft.com/office/powerpoint/2010/main" val="2756011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Traditional approach</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700808"/>
            <a:ext cx="864096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75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16832"/>
            <a:ext cx="576064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453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Education City - Qatar</a:t>
            </a:r>
            <a:endParaRPr lang="en-GB" dirty="0"/>
          </a:p>
        </p:txBody>
      </p:sp>
      <p:pic>
        <p:nvPicPr>
          <p:cNvPr id="4" name="Content Placeholder 3"/>
          <p:cNvPicPr>
            <a:picLocks noGrp="1" noChangeAspect="1"/>
          </p:cNvPicPr>
          <p:nvPr>
            <p:ph idx="1"/>
          </p:nvPr>
        </p:nvPicPr>
        <p:blipFill>
          <a:blip r:embed="rId3"/>
          <a:stretch>
            <a:fillRect/>
          </a:stretch>
        </p:blipFill>
        <p:spPr>
          <a:xfrm>
            <a:off x="683568" y="1270115"/>
            <a:ext cx="7704856" cy="4967197"/>
          </a:xfrm>
          <a:prstGeom prst="rect">
            <a:avLst/>
          </a:prstGeom>
        </p:spPr>
      </p:pic>
    </p:spTree>
    <p:extLst>
      <p:ext uri="{BB962C8B-B14F-4D97-AF65-F5344CB8AC3E}">
        <p14:creationId xmlns:p14="http://schemas.microsoft.com/office/powerpoint/2010/main" val="404124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640"/>
            <a:ext cx="8229600" cy="684088"/>
          </a:xfrm>
        </p:spPr>
        <p:txBody>
          <a:bodyPr/>
          <a:lstStyle/>
          <a:p>
            <a:r>
              <a:rPr lang="en-GB" dirty="0" smtClean="0"/>
              <a:t>Process of incubation</a:t>
            </a:r>
            <a:endParaRPr lang="en-GB" dirty="0"/>
          </a:p>
        </p:txBody>
      </p:sp>
      <p:pic>
        <p:nvPicPr>
          <p:cNvPr id="4" name="Content Placeholder 3"/>
          <p:cNvPicPr>
            <a:picLocks noGrp="1" noChangeAspect="1"/>
          </p:cNvPicPr>
          <p:nvPr>
            <p:ph idx="1"/>
          </p:nvPr>
        </p:nvPicPr>
        <p:blipFill>
          <a:blip r:embed="rId3"/>
          <a:stretch>
            <a:fillRect/>
          </a:stretch>
        </p:blipFill>
        <p:spPr>
          <a:xfrm>
            <a:off x="539552" y="1473342"/>
            <a:ext cx="7776864" cy="4547946"/>
          </a:xfrm>
          <a:prstGeom prst="rect">
            <a:avLst/>
          </a:prstGeom>
        </p:spPr>
      </p:pic>
    </p:spTree>
    <p:extLst>
      <p:ext uri="{BB962C8B-B14F-4D97-AF65-F5344CB8AC3E}">
        <p14:creationId xmlns:p14="http://schemas.microsoft.com/office/powerpoint/2010/main" val="426146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2945</Words>
  <Application>Microsoft Office PowerPoint</Application>
  <PresentationFormat>On-screen Show (4:3)</PresentationFormat>
  <Paragraphs>217</Paragraphs>
  <Slides>46</Slides>
  <Notes>29</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46</vt:i4>
      </vt:variant>
    </vt:vector>
  </HeadingPairs>
  <TitlesOfParts>
    <vt:vector size="64" baseType="lpstr">
      <vt:lpstr>Arial</vt:lpstr>
      <vt:lpstr>Calibri</vt:lpstr>
      <vt:lpstr>Microsoft Sans Serif</vt:lpstr>
      <vt:lpstr>Tahoma</vt:lpstr>
      <vt:lpstr>Verdana</vt:lpstr>
      <vt:lpstr>Wingdings</vt:lpstr>
      <vt:lpstr>Office Theme</vt:lpstr>
      <vt:lpstr>10_White</vt:lpstr>
      <vt:lpstr>27_White</vt:lpstr>
      <vt:lpstr>11_White</vt:lpstr>
      <vt:lpstr>12_White</vt:lpstr>
      <vt:lpstr>13_White</vt:lpstr>
      <vt:lpstr>14_White</vt:lpstr>
      <vt:lpstr>2_Office Theme</vt:lpstr>
      <vt:lpstr>3_Office Theme</vt:lpstr>
      <vt:lpstr>1_Office Theme</vt:lpstr>
      <vt:lpstr>Default Design</vt:lpstr>
      <vt:lpstr>Presentation</vt:lpstr>
      <vt:lpstr> Incredible ideas to credible businesses – the journey through start up and incubation  Paul Field</vt:lpstr>
      <vt:lpstr>Content</vt:lpstr>
      <vt:lpstr>Utilization-Focused Innovation System </vt:lpstr>
      <vt:lpstr>SME support eco-system Qatar</vt:lpstr>
      <vt:lpstr>Interactive Model</vt:lpstr>
      <vt:lpstr>Traditional approach</vt:lpstr>
      <vt:lpstr>PowerPoint Presentation</vt:lpstr>
      <vt:lpstr>Education City - Qatar</vt:lpstr>
      <vt:lpstr>Process of incubation</vt:lpstr>
      <vt:lpstr>Encubation </vt:lpstr>
      <vt:lpstr>Encubator activities</vt:lpstr>
      <vt:lpstr>Ownership </vt:lpstr>
      <vt:lpstr>PowerPoint Presentation</vt:lpstr>
      <vt:lpstr>Innography – competitor landscapes</vt:lpstr>
      <vt:lpstr>Business model canvas</vt:lpstr>
      <vt:lpstr>PowerPoint Presentation</vt:lpstr>
      <vt:lpstr>PowerPoint Presentation</vt:lpstr>
      <vt:lpstr>PowerPoint Presentation</vt:lpstr>
      <vt:lpstr>Huddersfield Eagle Lab:  Shared Aims</vt:lpstr>
      <vt:lpstr>Huddersfield Eagle Lab:  Core Functions</vt:lpstr>
      <vt:lpstr>International Accelerator</vt:lpstr>
      <vt:lpstr>International Accelerator</vt:lpstr>
      <vt:lpstr>PowerPoint Presentation</vt:lpstr>
      <vt:lpstr>PowerPoint Presentation</vt:lpstr>
      <vt:lpstr>Business hackathons – 48 hours</vt:lpstr>
      <vt:lpstr>The Accelerator Network (TAN)</vt:lpstr>
      <vt:lpstr>About TAN</vt:lpstr>
      <vt:lpstr>TAN Approach</vt:lpstr>
      <vt:lpstr>Incubation Strategy – final thoughts</vt:lpstr>
      <vt:lpstr>PowerPoint Presentation</vt:lpstr>
      <vt:lpstr>PowerPoint Presentation</vt:lpstr>
      <vt:lpstr>PowerPoint Presentation</vt:lpstr>
      <vt:lpstr>PowerPoint Presentation</vt:lpstr>
      <vt:lpstr>Incubation strategy</vt:lpstr>
      <vt:lpstr>PowerPoint Presentation</vt:lpstr>
      <vt:lpstr>PowerPoint Presentation</vt:lpstr>
      <vt:lpstr>Applied Research in Line with National Goals</vt:lpstr>
      <vt:lpstr>PowerPoint Presentation</vt:lpstr>
      <vt:lpstr>Innography- Competitor landscape</vt:lpstr>
      <vt:lpstr>Set up and organisational issues</vt:lpstr>
      <vt:lpstr>Diagnostics/tools</vt:lpstr>
      <vt:lpstr>PowerPoint Presentation</vt:lpstr>
      <vt:lpstr>PowerPoint Presentation</vt:lpstr>
      <vt:lpstr>The Accelerator Network - TAN (International)</vt:lpstr>
      <vt:lpstr>TAN Approach</vt:lpstr>
      <vt:lpstr>About TAN</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Karen Field</cp:lastModifiedBy>
  <cp:revision>130</cp:revision>
  <dcterms:created xsi:type="dcterms:W3CDTF">2016-07-19T14:22:26Z</dcterms:created>
  <dcterms:modified xsi:type="dcterms:W3CDTF">2016-09-12T15:35:42Z</dcterms:modified>
</cp:coreProperties>
</file>